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 id="2147483686" r:id="rId2"/>
    <p:sldMasterId id="2147483687" r:id="rId3"/>
  </p:sldMasterIdLst>
  <p:notesMasterIdLst>
    <p:notesMasterId r:id="rId6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DCBF9-E3C4-446F-9946-F247E1AA29DE}">
  <a:tblStyle styleId="{C7DDCBF9-E3C4-446F-9946-F247E1AA29D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C855294-C795-4E88-A400-C0E6A5089BE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60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c4d01bb15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ac4d01bb15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eb02eb2f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aeb02eb2f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c4d01bb15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ac4d01bb15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c4d01bb1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ac4d01bb1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d9525cfb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ad9525cfb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d9525cfb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ad9525cfb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d9525cfb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ad9525cfb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eb02eb2f8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aeb02eb2f8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d6c86e83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ad6c86e833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adda74bcf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adda74bcf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dda74bcf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adda74bcf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d6e45ea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d6e45e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a74bcf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adda74bcf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dda74bcf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dda74bcf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dda74bcf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dda74bcf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dda74bcf7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dda74bcf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adda74bcf7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adda74bcf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dda74bcf7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dda74bcf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adda74bcf7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adda74bcf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aeb02eb2f8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aeb02eb2f8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d6c86e83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ad6c86e833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aeb02eb2f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aeb02eb2f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c4d01bb1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ac4d01bb1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eb02eb2f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aeb02eb2f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aeb02eb2f8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aeb02eb2f8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aeb02eb2f8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aeb02eb2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eb02eb2f8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eb02eb2f8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eb02eb2f8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aeb02eb2f8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ad6c86e83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gad6c86e833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eb02eb2f8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eb02eb2f8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b9f35055c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b9f35055c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aeb02eb2f8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aeb02eb2f8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aeb02eb2f8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aeb02eb2f8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c4d01bb1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ac4d01bb1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9f35055c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9f35055c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b9f35055c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b9f35055c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eb02eb2f8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eb02eb2f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b9f35055c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b9f35055c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aeb02eb2f8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aeb02eb2f8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b9f35055c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b9f35055c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b9f35055c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b9f35055c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a582f367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a582f367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9feac55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b9feac55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9feac55b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9feac55b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c4d01bb1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ac4d01bb1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ad6c86e833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gad6c86e833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ae8fb919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ae8fb919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e8fb9190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e8fb9190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ae8fb9190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ae8fb9190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ae8fb9190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ae8fb9190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ae8fb91900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ae8fb9190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e8fb9190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e8fb9190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aeb02eb2f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eb02eb2f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ad6c86e833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gad6c86e833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aeb02eb2f8_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aeb02eb2f8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ac4d01bb1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ac4d01bb15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eb02eb2f8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eb02eb2f8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aeb02eb2f8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aeb02eb2f8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aeb02eb2f8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aeb02eb2f8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eb02eb2f8_3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eb02eb2f8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aeb02eb2f8_1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aeb02eb2f8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d6c86e833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ad6c86e833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eb02eb2f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aeb02eb2f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eb02eb2f8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aeb02eb2f8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56"/>
        <p:cNvGrpSpPr/>
        <p:nvPr/>
      </p:nvGrpSpPr>
      <p:grpSpPr>
        <a:xfrm>
          <a:off x="0" y="0"/>
          <a:ext cx="0" cy="0"/>
          <a:chOff x="0" y="0"/>
          <a:chExt cx="0" cy="0"/>
        </a:xfrm>
      </p:grpSpPr>
      <p:cxnSp>
        <p:nvCxnSpPr>
          <p:cNvPr id="57" name="Google Shape;57;p14"/>
          <p:cNvCxnSpPr/>
          <p:nvPr/>
        </p:nvCxnSpPr>
        <p:spPr>
          <a:xfrm rot="10800000" flipH="1">
            <a:off x="665163" y="1122750"/>
            <a:ext cx="7782000" cy="1200"/>
          </a:xfrm>
          <a:prstGeom prst="straightConnector1">
            <a:avLst/>
          </a:prstGeom>
          <a:noFill/>
          <a:ln w="9525" cap="flat" cmpd="sng">
            <a:solidFill>
              <a:schemeClr val="dk1"/>
            </a:solidFill>
            <a:prstDash val="solid"/>
            <a:round/>
            <a:headEnd type="none" w="sm" len="sm"/>
            <a:tailEnd type="none" w="sm" len="sm"/>
          </a:ln>
        </p:spPr>
      </p:cxnSp>
      <p:pic>
        <p:nvPicPr>
          <p:cNvPr id="58" name="Google Shape;58;p14" descr="logo.png"/>
          <p:cNvPicPr preferRelativeResize="0"/>
          <p:nvPr/>
        </p:nvPicPr>
        <p:blipFill rotWithShape="1">
          <a:blip r:embed="rId2">
            <a:alphaModFix/>
          </a:blip>
          <a:srcRect r="72476"/>
          <a:stretch/>
        </p:blipFill>
        <p:spPr>
          <a:xfrm>
            <a:off x="8142288" y="346472"/>
            <a:ext cx="344487" cy="303609"/>
          </a:xfrm>
          <a:prstGeom prst="rect">
            <a:avLst/>
          </a:prstGeom>
          <a:noFill/>
          <a:ln>
            <a:noFill/>
          </a:ln>
        </p:spPr>
      </p:pic>
      <p:sp>
        <p:nvSpPr>
          <p:cNvPr id="59" name="Google Shape;59;p14"/>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3200">
                <a:latin typeface="Arial"/>
                <a:ea typeface="Arial"/>
                <a:cs typeface="Arial"/>
                <a:sym typeface="Aria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665165" y="1238250"/>
            <a:ext cx="7477200" cy="2819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Font typeface="Arial"/>
              <a:buChar char="•"/>
              <a:defRPr sz="2000"/>
            </a:lvl2pPr>
            <a:lvl3pPr marL="1371600" lvl="2" indent="-355600" algn="l" rtl="0">
              <a:spcBef>
                <a:spcPts val="400"/>
              </a:spcBef>
              <a:spcAft>
                <a:spcPts val="0"/>
              </a:spcAft>
              <a:buClr>
                <a:schemeClr val="dk1"/>
              </a:buClr>
              <a:buSzPts val="2000"/>
              <a:buChar char="•"/>
              <a:defRPr sz="2000"/>
            </a:lvl3pPr>
            <a:lvl4pPr marL="1828800" lvl="3" indent="-355600" algn="l" rtl="0">
              <a:spcBef>
                <a:spcPts val="400"/>
              </a:spcBef>
              <a:spcAft>
                <a:spcPts val="0"/>
              </a:spcAft>
              <a:buClr>
                <a:schemeClr val="dk1"/>
              </a:buClr>
              <a:buSzPts val="2000"/>
              <a:buFont typeface="Arial"/>
              <a:buChar char="•"/>
              <a:defRPr sz="2000"/>
            </a:lvl4pPr>
            <a:lvl5pPr marL="2286000" lvl="4" indent="-355600" algn="l" rtl="0">
              <a:spcBef>
                <a:spcPts val="400"/>
              </a:spcBef>
              <a:spcAft>
                <a:spcPts val="0"/>
              </a:spcAft>
              <a:buClr>
                <a:schemeClr val="dk1"/>
              </a:buClr>
              <a:buSzPts val="2000"/>
              <a:buFont typeface="Arial"/>
              <a:buChar char="•"/>
              <a:defRPr sz="20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61" name="Google Shape;61;p14"/>
          <p:cNvSpPr txBox="1">
            <a:spLocks noGrp="1"/>
          </p:cNvSpPr>
          <p:nvPr>
            <p:ph type="ftr" idx="11"/>
          </p:nvPr>
        </p:nvSpPr>
        <p:spPr>
          <a:xfrm>
            <a:off x="2884488" y="4685110"/>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rgbClr val="888888"/>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313488" y="4685110"/>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 name="Google Shape;65;p1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66" name="Google Shape;66;p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 name="Google Shape;71;p1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2" name="Google Shape;72;p1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4000" b="1" cap="none"/>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7"/>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78" name="Google Shape;78;p1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84" name="Google Shape;84;p18"/>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85" name="Google Shape;85;p1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19"/>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91" name="Google Shape;91;p19"/>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92" name="Google Shape;92;p19"/>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93" name="Google Shape;93;p19"/>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94" name="Google Shape;94;p1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1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 name="Google Shape;99;p2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2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 name="Google Shape;108;p22"/>
          <p:cNvSpPr txBox="1">
            <a:spLocks noGrp="1"/>
          </p:cNvSpPr>
          <p:nvPr>
            <p:ph type="body" idx="1"/>
          </p:nvPr>
        </p:nvSpPr>
        <p:spPr>
          <a:xfrm>
            <a:off x="3575050" y="204788"/>
            <a:ext cx="5111700" cy="43896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09" name="Google Shape;109;p22"/>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5" name="Google Shape;115;p2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17" name="Google Shape;117;p2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2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2" name="Google Shape;122;p24"/>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23" name="Google Shape;123;p2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2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 name="Google Shape;128;p25"/>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29" name="Google Shape;129;p2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p2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38"/>
        <p:cNvGrpSpPr/>
        <p:nvPr/>
      </p:nvGrpSpPr>
      <p:grpSpPr>
        <a:xfrm>
          <a:off x="0" y="0"/>
          <a:ext cx="0" cy="0"/>
          <a:chOff x="0" y="0"/>
          <a:chExt cx="0" cy="0"/>
        </a:xfrm>
      </p:grpSpPr>
      <p:cxnSp>
        <p:nvCxnSpPr>
          <p:cNvPr id="139" name="Google Shape;139;p27"/>
          <p:cNvCxnSpPr/>
          <p:nvPr/>
        </p:nvCxnSpPr>
        <p:spPr>
          <a:xfrm rot="10800000" flipH="1">
            <a:off x="665163" y="1122750"/>
            <a:ext cx="7782000" cy="1200"/>
          </a:xfrm>
          <a:prstGeom prst="straightConnector1">
            <a:avLst/>
          </a:prstGeom>
          <a:noFill/>
          <a:ln w="9525" cap="flat" cmpd="sng">
            <a:solidFill>
              <a:schemeClr val="dk1"/>
            </a:solidFill>
            <a:prstDash val="solid"/>
            <a:round/>
            <a:headEnd type="none" w="sm" len="sm"/>
            <a:tailEnd type="none" w="sm" len="sm"/>
          </a:ln>
        </p:spPr>
      </p:cxnSp>
      <p:pic>
        <p:nvPicPr>
          <p:cNvPr id="140" name="Google Shape;140;p27" descr="logo.png"/>
          <p:cNvPicPr preferRelativeResize="0"/>
          <p:nvPr/>
        </p:nvPicPr>
        <p:blipFill rotWithShape="1">
          <a:blip r:embed="rId2">
            <a:alphaModFix/>
          </a:blip>
          <a:srcRect r="72476"/>
          <a:stretch/>
        </p:blipFill>
        <p:spPr>
          <a:xfrm>
            <a:off x="8142288" y="346472"/>
            <a:ext cx="344487" cy="303609"/>
          </a:xfrm>
          <a:prstGeom prst="rect">
            <a:avLst/>
          </a:prstGeom>
          <a:noFill/>
          <a:ln>
            <a:noFill/>
          </a:ln>
        </p:spPr>
      </p:pic>
      <p:sp>
        <p:nvSpPr>
          <p:cNvPr id="141" name="Google Shape;141;p27"/>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3200">
                <a:latin typeface="Arial"/>
                <a:ea typeface="Arial"/>
                <a:cs typeface="Arial"/>
                <a:sym typeface="Aria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2" name="Google Shape;142;p27"/>
          <p:cNvSpPr txBox="1">
            <a:spLocks noGrp="1"/>
          </p:cNvSpPr>
          <p:nvPr>
            <p:ph type="body" idx="1"/>
          </p:nvPr>
        </p:nvSpPr>
        <p:spPr>
          <a:xfrm>
            <a:off x="665165" y="1238250"/>
            <a:ext cx="7782000" cy="33909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Font typeface="Arial"/>
              <a:buChar char="•"/>
              <a:defRPr sz="2000"/>
            </a:lvl2pPr>
            <a:lvl3pPr marL="1371600" lvl="2" indent="-355600" algn="l" rtl="0">
              <a:spcBef>
                <a:spcPts val="400"/>
              </a:spcBef>
              <a:spcAft>
                <a:spcPts val="0"/>
              </a:spcAft>
              <a:buClr>
                <a:schemeClr val="dk1"/>
              </a:buClr>
              <a:buSzPts val="2000"/>
              <a:buChar char="•"/>
              <a:defRPr sz="2000"/>
            </a:lvl3pPr>
            <a:lvl4pPr marL="1828800" lvl="3" indent="-355600" algn="l" rtl="0">
              <a:spcBef>
                <a:spcPts val="400"/>
              </a:spcBef>
              <a:spcAft>
                <a:spcPts val="0"/>
              </a:spcAft>
              <a:buClr>
                <a:schemeClr val="dk1"/>
              </a:buClr>
              <a:buSzPts val="2000"/>
              <a:buFont typeface="Arial"/>
              <a:buChar char="•"/>
              <a:defRPr sz="2000"/>
            </a:lvl4pPr>
            <a:lvl5pPr marL="2286000" lvl="4" indent="-355600" algn="l" rtl="0">
              <a:spcBef>
                <a:spcPts val="400"/>
              </a:spcBef>
              <a:spcAft>
                <a:spcPts val="0"/>
              </a:spcAft>
              <a:buClr>
                <a:schemeClr val="dk1"/>
              </a:buClr>
              <a:buSzPts val="2000"/>
              <a:buFont typeface="Arial"/>
              <a:buChar char="•"/>
              <a:defRPr sz="20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3" name="Google Shape;143;p27"/>
          <p:cNvSpPr txBox="1">
            <a:spLocks noGrp="1"/>
          </p:cNvSpPr>
          <p:nvPr>
            <p:ph type="ftr" idx="11"/>
          </p:nvPr>
        </p:nvSpPr>
        <p:spPr>
          <a:xfrm>
            <a:off x="2884488" y="4685110"/>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27"/>
          <p:cNvSpPr txBox="1">
            <a:spLocks noGrp="1"/>
          </p:cNvSpPr>
          <p:nvPr>
            <p:ph type="sldNum" idx="12"/>
          </p:nvPr>
        </p:nvSpPr>
        <p:spPr>
          <a:xfrm>
            <a:off x="6313488" y="4685110"/>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5"/>
        <p:cNvGrpSpPr/>
        <p:nvPr/>
      </p:nvGrpSpPr>
      <p:grpSpPr>
        <a:xfrm>
          <a:off x="0" y="0"/>
          <a:ext cx="0" cy="0"/>
          <a:chOff x="0" y="0"/>
          <a:chExt cx="0" cy="0"/>
        </a:xfrm>
      </p:grpSpPr>
      <p:sp>
        <p:nvSpPr>
          <p:cNvPr id="146" name="Google Shape;146;p28"/>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7" name="Google Shape;147;p28"/>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48" name="Google Shape;148;p2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2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3" name="Google Shape;153;p29"/>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4" name="Google Shape;154;p2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p2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2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4000" b="1" cap="none"/>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9" name="Google Shape;159;p30"/>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60" name="Google Shape;160;p3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Google Shape;161;p3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3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3"/>
        <p:cNvGrpSpPr/>
        <p:nvPr/>
      </p:nvGrpSpPr>
      <p:grpSpPr>
        <a:xfrm>
          <a:off x="0" y="0"/>
          <a:ext cx="0" cy="0"/>
          <a:chOff x="0" y="0"/>
          <a:chExt cx="0" cy="0"/>
        </a:xfrm>
      </p:grpSpPr>
      <p:sp>
        <p:nvSpPr>
          <p:cNvPr id="164" name="Google Shape;164;p3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5" name="Google Shape;165;p31"/>
          <p:cNvSpPr txBox="1">
            <a:spLocks noGrp="1"/>
          </p:cNvSpPr>
          <p:nvPr>
            <p:ph type="body" idx="1"/>
          </p:nvPr>
        </p:nvSpPr>
        <p:spPr>
          <a:xfrm>
            <a:off x="457200" y="1200151"/>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66" name="Google Shape;166;p31"/>
          <p:cNvSpPr txBox="1">
            <a:spLocks noGrp="1"/>
          </p:cNvSpPr>
          <p:nvPr>
            <p:ph type="body" idx="2"/>
          </p:nvPr>
        </p:nvSpPr>
        <p:spPr>
          <a:xfrm>
            <a:off x="4648200" y="1200151"/>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67" name="Google Shape;167;p3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8" name="Google Shape;168;p3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9" name="Google Shape;169;p3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2" name="Google Shape;172;p32"/>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73" name="Google Shape;173;p32"/>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74" name="Google Shape;174;p32"/>
          <p:cNvSpPr txBox="1">
            <a:spLocks noGrp="1"/>
          </p:cNvSpPr>
          <p:nvPr>
            <p:ph type="body" idx="3"/>
          </p:nvPr>
        </p:nvSpPr>
        <p:spPr>
          <a:xfrm>
            <a:off x="4645027"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75" name="Google Shape;175;p32"/>
          <p:cNvSpPr txBox="1">
            <a:spLocks noGrp="1"/>
          </p:cNvSpPr>
          <p:nvPr>
            <p:ph type="body" idx="4"/>
          </p:nvPr>
        </p:nvSpPr>
        <p:spPr>
          <a:xfrm>
            <a:off x="4645027"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76" name="Google Shape;176;p3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7" name="Google Shape;177;p3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8" name="Google Shape;178;p3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3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2" name="Google Shape;182;p3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3" name="Google Shape;183;p3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sp>
        <p:nvSpPr>
          <p:cNvPr id="185" name="Google Shape;185;p3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p3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7" name="Google Shape;187;p3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457202" y="204787"/>
            <a:ext cx="3008400" cy="871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0" name="Google Shape;190;p35"/>
          <p:cNvSpPr txBox="1">
            <a:spLocks noGrp="1"/>
          </p:cNvSpPr>
          <p:nvPr>
            <p:ph type="body" idx="1"/>
          </p:nvPr>
        </p:nvSpPr>
        <p:spPr>
          <a:xfrm>
            <a:off x="3575050" y="204789"/>
            <a:ext cx="5111700" cy="43896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91" name="Google Shape;191;p35"/>
          <p:cNvSpPr txBox="1">
            <a:spLocks noGrp="1"/>
          </p:cNvSpPr>
          <p:nvPr>
            <p:ph type="body" idx="2"/>
          </p:nvPr>
        </p:nvSpPr>
        <p:spPr>
          <a:xfrm>
            <a:off x="457202" y="1076326"/>
            <a:ext cx="3008400" cy="35184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92" name="Google Shape;192;p3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3" name="Google Shape;193;p3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4" name="Google Shape;194;p3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7" name="Google Shape;197;p36"/>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8" name="Google Shape;198;p36"/>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99" name="Google Shape;199;p3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0" name="Google Shape;200;p3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1" name="Google Shape;201;p3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4" name="Google Shape;204;p37"/>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5" name="Google Shape;205;p3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6" name="Google Shape;206;p3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7" name="Google Shape;207;p3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0" name="Google Shape;210;p38"/>
          <p:cNvSpPr txBox="1">
            <a:spLocks noGrp="1"/>
          </p:cNvSpPr>
          <p:nvPr>
            <p:ph type="body" idx="1"/>
          </p:nvPr>
        </p:nvSpPr>
        <p:spPr>
          <a:xfrm rot="5400000">
            <a:off x="1272750" y="-609571"/>
            <a:ext cx="43887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1" name="Google Shape;211;p3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2" name="Google Shape;212;p3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3" name="Google Shape;213;p3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14"/>
        <p:cNvGrpSpPr/>
        <p:nvPr/>
      </p:nvGrpSpPr>
      <p:grpSpPr>
        <a:xfrm>
          <a:off x="0" y="0"/>
          <a:ext cx="0" cy="0"/>
          <a:chOff x="0" y="0"/>
          <a:chExt cx="0" cy="0"/>
        </a:xfrm>
      </p:grpSpPr>
      <p:pic>
        <p:nvPicPr>
          <p:cNvPr id="215" name="Google Shape;215;p39" descr="Untitled-1-01.png"/>
          <p:cNvPicPr preferRelativeResize="0"/>
          <p:nvPr/>
        </p:nvPicPr>
        <p:blipFill rotWithShape="1">
          <a:blip r:embed="rId2">
            <a:alphaModFix/>
          </a:blip>
          <a:srcRect/>
          <a:stretch/>
        </p:blipFill>
        <p:spPr>
          <a:xfrm>
            <a:off x="6350" y="15478"/>
            <a:ext cx="6858000" cy="5142308"/>
          </a:xfrm>
          <a:prstGeom prst="rect">
            <a:avLst/>
          </a:prstGeom>
          <a:noFill/>
          <a:ln>
            <a:noFill/>
          </a:ln>
        </p:spPr>
      </p:pic>
      <p:sp>
        <p:nvSpPr>
          <p:cNvPr id="216" name="Google Shape;216;p39"/>
          <p:cNvSpPr txBox="1">
            <a:spLocks noGrp="1"/>
          </p:cNvSpPr>
          <p:nvPr>
            <p:ph type="ctrTitle"/>
          </p:nvPr>
        </p:nvSpPr>
        <p:spPr>
          <a:xfrm>
            <a:off x="490415" y="1905192"/>
            <a:ext cx="5104200" cy="1514100"/>
          </a:xfrm>
          <a:prstGeom prst="rect">
            <a:avLst/>
          </a:prstGeom>
          <a:noFill/>
          <a:ln>
            <a:noFill/>
          </a:ln>
        </p:spPr>
        <p:txBody>
          <a:bodyPr spcFirstLastPara="1" wrap="square" lIns="91425" tIns="45700" rIns="91425" bIns="45700" anchor="t" anchorCtr="0">
            <a:noAutofit/>
          </a:bodyPr>
          <a:lstStyle>
            <a:lvl1pPr lvl="0" algn="l" rtl="0">
              <a:lnSpc>
                <a:spcPct val="97674"/>
              </a:lnSpc>
              <a:spcBef>
                <a:spcPts val="0"/>
              </a:spcBef>
              <a:spcAft>
                <a:spcPts val="0"/>
              </a:spcAft>
              <a:buSzPts val="1400"/>
              <a:buNone/>
              <a:defRPr sz="4300">
                <a:solidFill>
                  <a:srgbClr val="6DB310"/>
                </a:solidFill>
                <a:latin typeface="Arial"/>
                <a:ea typeface="Arial"/>
                <a:cs typeface="Arial"/>
                <a:sym typeface="Aria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ver Page">
  <p:cSld name="Cover Page">
    <p:spTree>
      <p:nvGrpSpPr>
        <p:cNvPr id="1" name="Shape 217"/>
        <p:cNvGrpSpPr/>
        <p:nvPr/>
      </p:nvGrpSpPr>
      <p:grpSpPr>
        <a:xfrm>
          <a:off x="0" y="0"/>
          <a:ext cx="0" cy="0"/>
          <a:chOff x="0" y="0"/>
          <a:chExt cx="0" cy="0"/>
        </a:xfrm>
      </p:grpSpPr>
      <p:pic>
        <p:nvPicPr>
          <p:cNvPr id="218" name="Google Shape;218;p40"/>
          <p:cNvPicPr preferRelativeResize="0"/>
          <p:nvPr/>
        </p:nvPicPr>
        <p:blipFill rotWithShape="1">
          <a:blip r:embed="rId2">
            <a:alphaModFix/>
          </a:blip>
          <a:srcRect/>
          <a:stretch/>
        </p:blipFill>
        <p:spPr>
          <a:xfrm>
            <a:off x="-25400" y="9525"/>
            <a:ext cx="6877050" cy="5157788"/>
          </a:xfrm>
          <a:prstGeom prst="rect">
            <a:avLst/>
          </a:prstGeom>
          <a:noFill/>
          <a:ln>
            <a:noFill/>
          </a:ln>
        </p:spPr>
      </p:pic>
      <p:pic>
        <p:nvPicPr>
          <p:cNvPr id="219" name="Google Shape;219;p40" descr="logo.png"/>
          <p:cNvPicPr preferRelativeResize="0"/>
          <p:nvPr/>
        </p:nvPicPr>
        <p:blipFill rotWithShape="1">
          <a:blip r:embed="rId3">
            <a:alphaModFix/>
          </a:blip>
          <a:srcRect/>
          <a:stretch/>
        </p:blipFill>
        <p:spPr>
          <a:xfrm>
            <a:off x="7367588" y="346472"/>
            <a:ext cx="937021" cy="303609"/>
          </a:xfrm>
          <a:prstGeom prst="rect">
            <a:avLst/>
          </a:prstGeom>
          <a:noFill/>
          <a:ln>
            <a:noFill/>
          </a:ln>
        </p:spPr>
      </p:pic>
      <p:pic>
        <p:nvPicPr>
          <p:cNvPr id="220" name="Google Shape;220;p40"/>
          <p:cNvPicPr preferRelativeResize="0"/>
          <p:nvPr/>
        </p:nvPicPr>
        <p:blipFill rotWithShape="1">
          <a:blip r:embed="rId4">
            <a:alphaModFix/>
          </a:blip>
          <a:srcRect/>
          <a:stretch/>
        </p:blipFill>
        <p:spPr>
          <a:xfrm>
            <a:off x="161925" y="4622006"/>
            <a:ext cx="3537346" cy="377429"/>
          </a:xfrm>
          <a:prstGeom prst="rect">
            <a:avLst/>
          </a:prstGeom>
          <a:noFill/>
          <a:ln>
            <a:noFill/>
          </a:ln>
        </p:spPr>
      </p:pic>
      <p:sp>
        <p:nvSpPr>
          <p:cNvPr id="221" name="Google Shape;221;p40"/>
          <p:cNvSpPr txBox="1">
            <a:spLocks noGrp="1"/>
          </p:cNvSpPr>
          <p:nvPr>
            <p:ph type="ctrTitle"/>
          </p:nvPr>
        </p:nvSpPr>
        <p:spPr>
          <a:xfrm>
            <a:off x="1495580" y="1451282"/>
            <a:ext cx="5104200" cy="1020300"/>
          </a:xfrm>
          <a:prstGeom prst="rect">
            <a:avLst/>
          </a:prstGeom>
          <a:noFill/>
          <a:ln>
            <a:noFill/>
          </a:ln>
        </p:spPr>
        <p:txBody>
          <a:bodyPr spcFirstLastPara="1" wrap="square" lIns="91425" tIns="45700" rIns="91425" bIns="45700" anchor="t" anchorCtr="0">
            <a:noAutofit/>
          </a:bodyPr>
          <a:lstStyle>
            <a:lvl1pPr lvl="0" algn="l" rtl="0">
              <a:lnSpc>
                <a:spcPct val="90909"/>
              </a:lnSpc>
              <a:spcBef>
                <a:spcPts val="0"/>
              </a:spcBef>
              <a:spcAft>
                <a:spcPts val="0"/>
              </a:spcAft>
              <a:buSzPts val="1400"/>
              <a:buNone/>
              <a:defRPr sz="5500">
                <a:solidFill>
                  <a:srgbClr val="6DB310"/>
                </a:solidFill>
                <a:latin typeface="Arial"/>
                <a:ea typeface="Arial"/>
                <a:cs typeface="Arial"/>
                <a:sym typeface="Aria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2" name="Google Shape;222;p40"/>
          <p:cNvSpPr txBox="1">
            <a:spLocks noGrp="1"/>
          </p:cNvSpPr>
          <p:nvPr>
            <p:ph type="body" idx="1"/>
          </p:nvPr>
        </p:nvSpPr>
        <p:spPr>
          <a:xfrm>
            <a:off x="1502804" y="2471616"/>
            <a:ext cx="5104200" cy="373800"/>
          </a:xfrm>
          <a:prstGeom prst="rect">
            <a:avLst/>
          </a:prstGeom>
          <a:noFill/>
          <a:ln>
            <a:noFill/>
          </a:ln>
        </p:spPr>
        <p:txBody>
          <a:bodyPr spcFirstLastPara="1" wrap="square" lIns="91425" tIns="45700" rIns="91425" bIns="45700" anchor="t" anchorCtr="0">
            <a:noAutofit/>
          </a:bodyPr>
          <a:lstStyle>
            <a:lvl1pPr marL="457200" lvl="0" indent="-228600" algn="l" rtl="0">
              <a:spcBef>
                <a:spcPts val="400"/>
              </a:spcBef>
              <a:spcAft>
                <a:spcPts val="0"/>
              </a:spcAft>
              <a:buClr>
                <a:schemeClr val="dk1"/>
              </a:buClr>
              <a:buSzPts val="2000"/>
              <a:buNone/>
              <a:defRPr sz="2000"/>
            </a:lvl1pPr>
            <a:lvl2pPr marL="914400" lvl="1" indent="-228600" algn="l" rtl="0">
              <a:spcBef>
                <a:spcPts val="400"/>
              </a:spcBef>
              <a:spcAft>
                <a:spcPts val="0"/>
              </a:spcAft>
              <a:buClr>
                <a:schemeClr val="dk1"/>
              </a:buClr>
              <a:buSzPts val="2000"/>
              <a:buNone/>
              <a:defRPr sz="2000"/>
            </a:lvl2pPr>
            <a:lvl3pPr marL="1371600" lvl="2" indent="-228600" algn="l" rtl="0">
              <a:spcBef>
                <a:spcPts val="400"/>
              </a:spcBef>
              <a:spcAft>
                <a:spcPts val="0"/>
              </a:spcAft>
              <a:buClr>
                <a:schemeClr val="dk1"/>
              </a:buClr>
              <a:buSzPts val="2000"/>
              <a:buNone/>
              <a:defRPr sz="2000"/>
            </a:lvl3pPr>
            <a:lvl4pPr marL="1828800" lvl="3" indent="-228600" algn="l" rtl="0">
              <a:spcBef>
                <a:spcPts val="400"/>
              </a:spcBef>
              <a:spcAft>
                <a:spcPts val="0"/>
              </a:spcAft>
              <a:buClr>
                <a:schemeClr val="dk1"/>
              </a:buClr>
              <a:buSzPts val="2000"/>
              <a:buNone/>
              <a:defRPr sz="2000"/>
            </a:lvl4pPr>
            <a:lvl5pPr marL="2286000" lvl="4" indent="-228600" algn="l" rtl="0">
              <a:spcBef>
                <a:spcPts val="400"/>
              </a:spcBef>
              <a:spcAft>
                <a:spcPts val="0"/>
              </a:spcAft>
              <a:buClr>
                <a:schemeClr val="dk1"/>
              </a:buClr>
              <a:buSzPts val="2000"/>
              <a:buNone/>
              <a:defRPr sz="20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3" name="Google Shape;223;p40"/>
          <p:cNvSpPr txBox="1">
            <a:spLocks noGrp="1"/>
          </p:cNvSpPr>
          <p:nvPr>
            <p:ph type="body" idx="2"/>
          </p:nvPr>
        </p:nvSpPr>
        <p:spPr>
          <a:xfrm>
            <a:off x="6858000" y="3486150"/>
            <a:ext cx="2159100" cy="685800"/>
          </a:xfrm>
          <a:prstGeom prst="rect">
            <a:avLst/>
          </a:prstGeom>
          <a:noFill/>
          <a:ln>
            <a:noFill/>
          </a:ln>
        </p:spPr>
        <p:txBody>
          <a:bodyPr spcFirstLastPara="1" wrap="square" lIns="91425" tIns="45700" rIns="91425" bIns="45700" anchor="t" anchorCtr="0">
            <a:noAutofit/>
          </a:bodyPr>
          <a:lstStyle>
            <a:lvl1pPr marL="457200" lvl="0" indent="-228600" algn="l" rtl="0">
              <a:spcBef>
                <a:spcPts val="400"/>
              </a:spcBef>
              <a:spcAft>
                <a:spcPts val="0"/>
              </a:spcAft>
              <a:buClr>
                <a:schemeClr val="lt1"/>
              </a:buClr>
              <a:buSzPts val="2000"/>
              <a:buNone/>
              <a:defRPr sz="2000">
                <a:solidFill>
                  <a:schemeClr val="lt1"/>
                </a:solidFill>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Google Shape;135;p2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2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2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685800" y="1485900"/>
            <a:ext cx="7782000" cy="1094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4400" b="1">
                <a:latin typeface="Arial"/>
                <a:ea typeface="Arial"/>
                <a:cs typeface="Arial"/>
                <a:sym typeface="Arial"/>
              </a:rPr>
              <a:t>C300 </a:t>
            </a:r>
            <a:r>
              <a:rPr lang="en-GB" sz="4400" b="1"/>
              <a:t>Final-Year</a:t>
            </a:r>
            <a:r>
              <a:rPr lang="en-GB" sz="4400" b="1">
                <a:latin typeface="Arial"/>
                <a:ea typeface="Arial"/>
                <a:cs typeface="Arial"/>
                <a:sym typeface="Arial"/>
              </a:rPr>
              <a:t> Evaluation </a:t>
            </a:r>
            <a:endParaRPr sz="4400">
              <a:latin typeface="Arial"/>
              <a:ea typeface="Arial"/>
              <a:cs typeface="Arial"/>
              <a:sym typeface="Arial"/>
            </a:endParaRPr>
          </a:p>
        </p:txBody>
      </p:sp>
      <p:sp>
        <p:nvSpPr>
          <p:cNvPr id="229" name="Google Shape;229;p41"/>
          <p:cNvSpPr txBox="1"/>
          <p:nvPr/>
        </p:nvSpPr>
        <p:spPr>
          <a:xfrm>
            <a:off x="1066800" y="3143250"/>
            <a:ext cx="3048000" cy="1108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r>
              <a:rPr lang="en-GB" sz="1800" b="1" i="0" u="none" strike="noStrike" cap="none">
                <a:solidFill>
                  <a:schemeClr val="dk1"/>
                </a:solidFill>
                <a:latin typeface="Calibri"/>
                <a:ea typeface="Calibri"/>
                <a:cs typeface="Calibri"/>
                <a:sym typeface="Calibri"/>
              </a:rPr>
              <a:t>Project ID:</a:t>
            </a:r>
            <a:endParaRPr/>
          </a:p>
          <a:p>
            <a:pPr marL="0" marR="0" lvl="0" indent="0" algn="l" rtl="0">
              <a:spcBef>
                <a:spcPts val="0"/>
              </a:spcBef>
              <a:spcAft>
                <a:spcPts val="0"/>
              </a:spcAft>
              <a:buClr>
                <a:schemeClr val="dk1"/>
              </a:buClr>
              <a:buSzPts val="1800"/>
              <a:buFont typeface="Arial"/>
              <a:buNone/>
            </a:pPr>
            <a:r>
              <a:rPr lang="en-GB" sz="1000">
                <a:solidFill>
                  <a:srgbClr val="222222"/>
                </a:solidFill>
                <a:highlight>
                  <a:srgbClr val="FFFFFF"/>
                </a:highlight>
                <a:latin typeface="Verdana"/>
                <a:ea typeface="Verdana"/>
                <a:cs typeface="Verdana"/>
                <a:sym typeface="Verdana"/>
              </a:rPr>
              <a:t>SOI-2020-2020-0007</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GB" sz="1800" b="1" i="0" u="none" strike="noStrike" cap="none">
                <a:solidFill>
                  <a:schemeClr val="dk1"/>
                </a:solidFill>
                <a:latin typeface="Calibri"/>
                <a:ea typeface="Calibri"/>
                <a:cs typeface="Calibri"/>
                <a:sym typeface="Calibri"/>
              </a:rPr>
              <a:t>Project Title:</a:t>
            </a:r>
            <a:endParaRPr/>
          </a:p>
          <a:p>
            <a:pPr marL="0" marR="0" lvl="0" indent="0" algn="l" rtl="0">
              <a:spcBef>
                <a:spcPts val="0"/>
              </a:spcBef>
              <a:spcAft>
                <a:spcPts val="0"/>
              </a:spcAft>
              <a:buClr>
                <a:schemeClr val="dk1"/>
              </a:buClr>
              <a:buSzPts val="1800"/>
              <a:buFont typeface="Arial"/>
              <a:buNone/>
            </a:pPr>
            <a:r>
              <a:rPr lang="en-GB" sz="1000">
                <a:solidFill>
                  <a:srgbClr val="222222"/>
                </a:solidFill>
                <a:highlight>
                  <a:srgbClr val="FFFFFF"/>
                </a:highlight>
                <a:latin typeface="Verdana"/>
                <a:ea typeface="Verdana"/>
                <a:cs typeface="Verdana"/>
                <a:sym typeface="Verdana"/>
              </a:rPr>
              <a:t>TripAdvisor data scrapping and analytics Project</a:t>
            </a:r>
            <a:endParaRPr/>
          </a:p>
        </p:txBody>
      </p:sp>
      <p:sp>
        <p:nvSpPr>
          <p:cNvPr id="230" name="Google Shape;230;p41"/>
          <p:cNvSpPr txBox="1"/>
          <p:nvPr/>
        </p:nvSpPr>
        <p:spPr>
          <a:xfrm>
            <a:off x="4953000" y="2971800"/>
            <a:ext cx="3124200" cy="17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r>
              <a:rPr lang="en-GB" sz="1800" b="1" i="0" u="none" strike="noStrike" cap="none">
                <a:solidFill>
                  <a:schemeClr val="dk1"/>
                </a:solidFill>
                <a:latin typeface="Calibri"/>
                <a:ea typeface="Calibri"/>
                <a:cs typeface="Calibri"/>
                <a:sym typeface="Calibri"/>
              </a:rPr>
              <a:t>Team ID:</a:t>
            </a:r>
            <a:endParaRPr/>
          </a:p>
          <a:p>
            <a:pPr marL="0" marR="0" lvl="0" indent="0" algn="l" rtl="0">
              <a:spcBef>
                <a:spcPts val="0"/>
              </a:spcBef>
              <a:spcAft>
                <a:spcPts val="0"/>
              </a:spcAft>
              <a:buClr>
                <a:schemeClr val="dk1"/>
              </a:buClr>
              <a:buSzPts val="1800"/>
              <a:buFont typeface="Arial"/>
              <a:buNone/>
            </a:pPr>
            <a:r>
              <a:rPr lang="en-GB" sz="1000">
                <a:solidFill>
                  <a:srgbClr val="222222"/>
                </a:solidFill>
                <a:highlight>
                  <a:srgbClr val="FFFFFF"/>
                </a:highlight>
                <a:latin typeface="Verdana"/>
                <a:ea typeface="Verdana"/>
                <a:cs typeface="Verdana"/>
                <a:sym typeface="Verdana"/>
              </a:rPr>
              <a:t>SOI-2020-0049</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1"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GB" sz="1800" b="1" i="0" u="none" strike="noStrike" cap="none">
                <a:solidFill>
                  <a:schemeClr val="dk1"/>
                </a:solidFill>
                <a:latin typeface="Calibri"/>
                <a:ea typeface="Calibri"/>
                <a:cs typeface="Calibri"/>
                <a:sym typeface="Calibri"/>
              </a:rPr>
              <a:t>Team Members:</a:t>
            </a:r>
            <a:endParaRPr/>
          </a:p>
          <a:p>
            <a:pPr marL="457200" marR="0" lvl="0" indent="-292100" algn="l" rtl="0">
              <a:spcBef>
                <a:spcPts val="0"/>
              </a:spcBef>
              <a:spcAft>
                <a:spcPts val="0"/>
              </a:spcAft>
              <a:buClr>
                <a:srgbClr val="222222"/>
              </a:buClr>
              <a:buSzPts val="1000"/>
              <a:buFont typeface="Verdana"/>
              <a:buAutoNum type="arabicPeriod"/>
            </a:pPr>
            <a:r>
              <a:rPr lang="en-GB" sz="1000" b="1">
                <a:solidFill>
                  <a:srgbClr val="222222"/>
                </a:solidFill>
                <a:highlight>
                  <a:srgbClr val="FFFFFF"/>
                </a:highlight>
                <a:latin typeface="Verdana"/>
                <a:ea typeface="Verdana"/>
                <a:cs typeface="Verdana"/>
                <a:sym typeface="Verdana"/>
              </a:rPr>
              <a:t>CHUA KAI ZHEN JOLENE (Leader)</a:t>
            </a:r>
            <a:endParaRPr sz="1800">
              <a:solidFill>
                <a:schemeClr val="dk1"/>
              </a:solidFill>
              <a:latin typeface="Calibri"/>
              <a:ea typeface="Calibri"/>
              <a:cs typeface="Calibri"/>
              <a:sym typeface="Calibri"/>
            </a:endParaRPr>
          </a:p>
          <a:p>
            <a:pPr marL="457200" marR="0" lvl="0" indent="-292100" algn="l" rtl="0">
              <a:spcBef>
                <a:spcPts val="0"/>
              </a:spcBef>
              <a:spcAft>
                <a:spcPts val="0"/>
              </a:spcAft>
              <a:buClr>
                <a:srgbClr val="222222"/>
              </a:buClr>
              <a:buSzPts val="1000"/>
              <a:buFont typeface="Verdana"/>
              <a:buAutoNum type="arabicPeriod"/>
            </a:pPr>
            <a:r>
              <a:rPr lang="en-GB" sz="1000" b="1">
                <a:solidFill>
                  <a:srgbClr val="222222"/>
                </a:solidFill>
                <a:highlight>
                  <a:srgbClr val="FFFFFF"/>
                </a:highlight>
                <a:latin typeface="Verdana"/>
                <a:ea typeface="Verdana"/>
                <a:cs typeface="Verdana"/>
                <a:sym typeface="Verdana"/>
              </a:rPr>
              <a:t>TAN TIAN GAN</a:t>
            </a:r>
            <a:endParaRPr sz="1800">
              <a:solidFill>
                <a:schemeClr val="dk1"/>
              </a:solidFill>
              <a:latin typeface="Calibri"/>
              <a:ea typeface="Calibri"/>
              <a:cs typeface="Calibri"/>
              <a:sym typeface="Calibri"/>
            </a:endParaRPr>
          </a:p>
          <a:p>
            <a:pPr marL="457200" marR="0" lvl="0" indent="-292100" algn="l" rtl="0">
              <a:spcBef>
                <a:spcPts val="0"/>
              </a:spcBef>
              <a:spcAft>
                <a:spcPts val="0"/>
              </a:spcAft>
              <a:buClr>
                <a:srgbClr val="222222"/>
              </a:buClr>
              <a:buSzPts val="1000"/>
              <a:buFont typeface="Verdana"/>
              <a:buAutoNum type="arabicPeriod"/>
            </a:pPr>
            <a:r>
              <a:rPr lang="en-GB" sz="1000" b="1">
                <a:solidFill>
                  <a:srgbClr val="222222"/>
                </a:solidFill>
                <a:highlight>
                  <a:srgbClr val="FFFFFF"/>
                </a:highlight>
                <a:latin typeface="Verdana"/>
                <a:ea typeface="Verdana"/>
                <a:cs typeface="Verdana"/>
                <a:sym typeface="Verdana"/>
              </a:rPr>
              <a:t>YEE HAN YEW</a:t>
            </a:r>
            <a:endParaRPr sz="1800">
              <a:solidFill>
                <a:schemeClr val="dk1"/>
              </a:solidFill>
              <a:latin typeface="Calibri"/>
              <a:ea typeface="Calibri"/>
              <a:cs typeface="Calibri"/>
              <a:sym typeface="Calibri"/>
            </a:endParaRPr>
          </a:p>
          <a:p>
            <a:pPr marL="457200" marR="0" lvl="0" indent="-292100" algn="l" rtl="0">
              <a:spcBef>
                <a:spcPts val="0"/>
              </a:spcBef>
              <a:spcAft>
                <a:spcPts val="0"/>
              </a:spcAft>
              <a:buClr>
                <a:srgbClr val="222222"/>
              </a:buClr>
              <a:buSzPts val="1000"/>
              <a:buFont typeface="Verdana"/>
              <a:buAutoNum type="arabicPeriod"/>
            </a:pPr>
            <a:r>
              <a:rPr lang="en-GB" sz="1000" b="1">
                <a:solidFill>
                  <a:srgbClr val="222222"/>
                </a:solidFill>
                <a:highlight>
                  <a:srgbClr val="FFFFFF"/>
                </a:highlight>
                <a:latin typeface="Verdana"/>
                <a:ea typeface="Verdana"/>
                <a:cs typeface="Verdana"/>
                <a:sym typeface="Verdana"/>
              </a:rPr>
              <a:t>MUHAMMAD SYUKRY SALIM</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0"/>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Project Schedule (Week 8-13) </a:t>
            </a:r>
            <a:endParaRPr/>
          </a:p>
        </p:txBody>
      </p:sp>
      <p:pic>
        <p:nvPicPr>
          <p:cNvPr id="285" name="Google Shape;285;p50"/>
          <p:cNvPicPr preferRelativeResize="0"/>
          <p:nvPr/>
        </p:nvPicPr>
        <p:blipFill rotWithShape="1">
          <a:blip r:embed="rId3">
            <a:alphaModFix/>
          </a:blip>
          <a:srcRect l="2660" t="38017" r="47988" b="13840"/>
          <a:stretch/>
        </p:blipFill>
        <p:spPr>
          <a:xfrm>
            <a:off x="1068950" y="1160000"/>
            <a:ext cx="5228126" cy="2740900"/>
          </a:xfrm>
          <a:prstGeom prst="rect">
            <a:avLst/>
          </a:prstGeom>
          <a:noFill/>
          <a:ln>
            <a:noFill/>
          </a:ln>
        </p:spPr>
      </p:pic>
      <p:pic>
        <p:nvPicPr>
          <p:cNvPr id="286" name="Google Shape;286;p50"/>
          <p:cNvPicPr preferRelativeResize="0"/>
          <p:nvPr/>
        </p:nvPicPr>
        <p:blipFill rotWithShape="1">
          <a:blip r:embed="rId4">
            <a:alphaModFix/>
          </a:blip>
          <a:srcRect l="2035" t="63086" r="48076" b="16749"/>
          <a:stretch/>
        </p:blipFill>
        <p:spPr>
          <a:xfrm>
            <a:off x="1026600" y="3900900"/>
            <a:ext cx="5228126" cy="11886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1"/>
          <p:cNvSpPr txBox="1">
            <a:spLocks noGrp="1"/>
          </p:cNvSpPr>
          <p:nvPr>
            <p:ph type="title"/>
          </p:nvPr>
        </p:nvSpPr>
        <p:spPr>
          <a:xfrm>
            <a:off x="665163" y="670322"/>
            <a:ext cx="77820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sz="2880">
                <a:latin typeface="Arial"/>
                <a:ea typeface="Arial"/>
                <a:cs typeface="Arial"/>
                <a:sym typeface="Arial"/>
              </a:rPr>
              <a:t>Records of Team Meetings with Supervisor</a:t>
            </a:r>
            <a:endParaRPr sz="2880">
              <a:latin typeface="Arial"/>
              <a:ea typeface="Arial"/>
              <a:cs typeface="Arial"/>
              <a:sym typeface="Arial"/>
            </a:endParaRPr>
          </a:p>
        </p:txBody>
      </p:sp>
      <p:graphicFrame>
        <p:nvGraphicFramePr>
          <p:cNvPr id="292" name="Google Shape;292;p51"/>
          <p:cNvGraphicFramePr/>
          <p:nvPr/>
        </p:nvGraphicFramePr>
        <p:xfrm>
          <a:off x="373177" y="1357738"/>
          <a:ext cx="3000000" cy="3000000"/>
        </p:xfrm>
        <a:graphic>
          <a:graphicData uri="http://schemas.openxmlformats.org/drawingml/2006/table">
            <a:tbl>
              <a:tblPr firstRow="1" bandRow="1">
                <a:noFill/>
                <a:tableStyleId>{C7DDCBF9-E3C4-446F-9946-F247E1AA29DE}</a:tableStyleId>
              </a:tblPr>
              <a:tblGrid>
                <a:gridCol w="822750">
                  <a:extLst>
                    <a:ext uri="{9D8B030D-6E8A-4147-A177-3AD203B41FA5}">
                      <a16:colId xmlns:a16="http://schemas.microsoft.com/office/drawing/2014/main" val="20000"/>
                    </a:ext>
                  </a:extLst>
                </a:gridCol>
                <a:gridCol w="626925">
                  <a:extLst>
                    <a:ext uri="{9D8B030D-6E8A-4147-A177-3AD203B41FA5}">
                      <a16:colId xmlns:a16="http://schemas.microsoft.com/office/drawing/2014/main" val="20001"/>
                    </a:ext>
                  </a:extLst>
                </a:gridCol>
                <a:gridCol w="718625">
                  <a:extLst>
                    <a:ext uri="{9D8B030D-6E8A-4147-A177-3AD203B41FA5}">
                      <a16:colId xmlns:a16="http://schemas.microsoft.com/office/drawing/2014/main" val="20002"/>
                    </a:ext>
                  </a:extLst>
                </a:gridCol>
                <a:gridCol w="726425">
                  <a:extLst>
                    <a:ext uri="{9D8B030D-6E8A-4147-A177-3AD203B41FA5}">
                      <a16:colId xmlns:a16="http://schemas.microsoft.com/office/drawing/2014/main" val="20003"/>
                    </a:ext>
                  </a:extLst>
                </a:gridCol>
                <a:gridCol w="723725">
                  <a:extLst>
                    <a:ext uri="{9D8B030D-6E8A-4147-A177-3AD203B41FA5}">
                      <a16:colId xmlns:a16="http://schemas.microsoft.com/office/drawing/2014/main" val="20004"/>
                    </a:ext>
                  </a:extLst>
                </a:gridCol>
                <a:gridCol w="724075">
                  <a:extLst>
                    <a:ext uri="{9D8B030D-6E8A-4147-A177-3AD203B41FA5}">
                      <a16:colId xmlns:a16="http://schemas.microsoft.com/office/drawing/2014/main" val="20005"/>
                    </a:ext>
                  </a:extLst>
                </a:gridCol>
                <a:gridCol w="683850">
                  <a:extLst>
                    <a:ext uri="{9D8B030D-6E8A-4147-A177-3AD203B41FA5}">
                      <a16:colId xmlns:a16="http://schemas.microsoft.com/office/drawing/2014/main" val="20006"/>
                    </a:ext>
                  </a:extLst>
                </a:gridCol>
                <a:gridCol w="694475">
                  <a:extLst>
                    <a:ext uri="{9D8B030D-6E8A-4147-A177-3AD203B41FA5}">
                      <a16:colId xmlns:a16="http://schemas.microsoft.com/office/drawing/2014/main" val="20007"/>
                    </a:ext>
                  </a:extLst>
                </a:gridCol>
                <a:gridCol w="666275">
                  <a:extLst>
                    <a:ext uri="{9D8B030D-6E8A-4147-A177-3AD203B41FA5}">
                      <a16:colId xmlns:a16="http://schemas.microsoft.com/office/drawing/2014/main" val="20008"/>
                    </a:ext>
                  </a:extLst>
                </a:gridCol>
                <a:gridCol w="663100">
                  <a:extLst>
                    <a:ext uri="{9D8B030D-6E8A-4147-A177-3AD203B41FA5}">
                      <a16:colId xmlns:a16="http://schemas.microsoft.com/office/drawing/2014/main" val="20009"/>
                    </a:ext>
                  </a:extLst>
                </a:gridCol>
                <a:gridCol w="634525">
                  <a:extLst>
                    <a:ext uri="{9D8B030D-6E8A-4147-A177-3AD203B41FA5}">
                      <a16:colId xmlns:a16="http://schemas.microsoft.com/office/drawing/2014/main" val="20010"/>
                    </a:ext>
                  </a:extLst>
                </a:gridCol>
                <a:gridCol w="712875">
                  <a:extLst>
                    <a:ext uri="{9D8B030D-6E8A-4147-A177-3AD203B41FA5}">
                      <a16:colId xmlns:a16="http://schemas.microsoft.com/office/drawing/2014/main" val="20011"/>
                    </a:ext>
                  </a:extLst>
                </a:gridCol>
              </a:tblGrid>
              <a:tr h="699475">
                <a:tc>
                  <a:txBody>
                    <a:bodyPr/>
                    <a:lstStyle/>
                    <a:p>
                      <a:pPr marL="0" marR="0" lvl="0" indent="0" algn="l" rtl="0">
                        <a:spcBef>
                          <a:spcPts val="0"/>
                        </a:spcBef>
                        <a:spcAft>
                          <a:spcPts val="0"/>
                        </a:spcAft>
                        <a:buNone/>
                      </a:pPr>
                      <a:r>
                        <a:rPr lang="en-GB" sz="1400"/>
                        <a:t>Name</a:t>
                      </a:r>
                      <a:endParaRPr sz="1400"/>
                    </a:p>
                  </a:txBody>
                  <a:tcPr marL="91450" marR="91450" marT="34300" marB="34300"/>
                </a:tc>
                <a:tc>
                  <a:txBody>
                    <a:bodyPr/>
                    <a:lstStyle/>
                    <a:p>
                      <a:pPr marL="0" marR="0" lvl="0" indent="0" algn="l" rtl="0">
                        <a:spcBef>
                          <a:spcPts val="0"/>
                        </a:spcBef>
                        <a:spcAft>
                          <a:spcPts val="0"/>
                        </a:spcAft>
                        <a:buNone/>
                      </a:pPr>
                      <a:r>
                        <a:rPr lang="en-GB"/>
                        <a:t>21/10</a:t>
                      </a:r>
                      <a:endParaRPr sz="1400"/>
                    </a:p>
                  </a:txBody>
                  <a:tcPr marL="91450" marR="91450" marT="34300" marB="34300"/>
                </a:tc>
                <a:tc>
                  <a:txBody>
                    <a:bodyPr/>
                    <a:lstStyle/>
                    <a:p>
                      <a:pPr marL="0" marR="0" lvl="0" indent="0" algn="l" rtl="0">
                        <a:spcBef>
                          <a:spcPts val="0"/>
                        </a:spcBef>
                        <a:spcAft>
                          <a:spcPts val="0"/>
                        </a:spcAft>
                        <a:buNone/>
                      </a:pPr>
                      <a:r>
                        <a:rPr lang="en-GB"/>
                        <a:t>28/10</a:t>
                      </a:r>
                      <a:endParaRPr sz="1400"/>
                    </a:p>
                  </a:txBody>
                  <a:tcPr marL="91450" marR="91450" marT="34300" marB="34300"/>
                </a:tc>
                <a:tc>
                  <a:txBody>
                    <a:bodyPr/>
                    <a:lstStyle/>
                    <a:p>
                      <a:pPr marL="0" marR="0" lvl="0" indent="0" algn="l" rtl="0">
                        <a:spcBef>
                          <a:spcPts val="0"/>
                        </a:spcBef>
                        <a:spcAft>
                          <a:spcPts val="0"/>
                        </a:spcAft>
                        <a:buNone/>
                      </a:pPr>
                      <a:r>
                        <a:rPr lang="en-GB"/>
                        <a:t>4/11</a:t>
                      </a:r>
                      <a:endParaRPr sz="1400"/>
                    </a:p>
                  </a:txBody>
                  <a:tcPr marL="91450" marR="91450" marT="34300" marB="34300"/>
                </a:tc>
                <a:tc>
                  <a:txBody>
                    <a:bodyPr/>
                    <a:lstStyle/>
                    <a:p>
                      <a:pPr marL="0" marR="0" lvl="0" indent="0" algn="l" rtl="0">
                        <a:spcBef>
                          <a:spcPts val="0"/>
                        </a:spcBef>
                        <a:spcAft>
                          <a:spcPts val="0"/>
                        </a:spcAft>
                        <a:buNone/>
                      </a:pPr>
                      <a:r>
                        <a:rPr lang="en-GB"/>
                        <a:t>11/11</a:t>
                      </a:r>
                      <a:endParaRPr sz="1400"/>
                    </a:p>
                  </a:txBody>
                  <a:tcPr marL="91450" marR="91450" marT="34300" marB="34300"/>
                </a:tc>
                <a:tc>
                  <a:txBody>
                    <a:bodyPr/>
                    <a:lstStyle/>
                    <a:p>
                      <a:pPr marL="0" marR="0" lvl="0" indent="0" algn="l" rtl="0">
                        <a:spcBef>
                          <a:spcPts val="0"/>
                        </a:spcBef>
                        <a:spcAft>
                          <a:spcPts val="0"/>
                        </a:spcAft>
                        <a:buNone/>
                      </a:pPr>
                      <a:r>
                        <a:rPr lang="en-GB"/>
                        <a:t>19/11</a:t>
                      </a:r>
                      <a:endParaRPr sz="1400"/>
                    </a:p>
                  </a:txBody>
                  <a:tcPr marL="91450" marR="91450" marT="34300" marB="34300"/>
                </a:tc>
                <a:tc>
                  <a:txBody>
                    <a:bodyPr/>
                    <a:lstStyle/>
                    <a:p>
                      <a:pPr marL="0" lvl="0" indent="0" algn="l" rtl="0">
                        <a:spcBef>
                          <a:spcPts val="0"/>
                        </a:spcBef>
                        <a:spcAft>
                          <a:spcPts val="0"/>
                        </a:spcAft>
                        <a:buNone/>
                      </a:pPr>
                      <a:r>
                        <a:rPr lang="en-GB"/>
                        <a:t>25/11</a:t>
                      </a:r>
                      <a:endParaRPr/>
                    </a:p>
                  </a:txBody>
                  <a:tcPr marL="91450" marR="91450" marT="34300" marB="34300">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GB"/>
                        <a:t>16/12</a:t>
                      </a:r>
                      <a:endParaRPr sz="14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GB"/>
                        <a:t>06/01</a:t>
                      </a:r>
                      <a:endParaRPr sz="14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GB"/>
                        <a:t>13/01</a:t>
                      </a:r>
                      <a:endParaRPr sz="14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GB"/>
                        <a:t>20/01</a:t>
                      </a:r>
                      <a:endParaRPr sz="14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GB"/>
                        <a:t>27/01</a:t>
                      </a:r>
                      <a:endParaRPr sz="14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99475">
                <a:tc>
                  <a:txBody>
                    <a:bodyPr/>
                    <a:lstStyle/>
                    <a:p>
                      <a:pPr marL="0" marR="0" lvl="0" indent="0" algn="l" rtl="0">
                        <a:spcBef>
                          <a:spcPts val="0"/>
                        </a:spcBef>
                        <a:spcAft>
                          <a:spcPts val="0"/>
                        </a:spcAft>
                        <a:buNone/>
                      </a:pPr>
                      <a:r>
                        <a:rPr lang="en-GB" i="1"/>
                        <a:t>Jolene </a:t>
                      </a:r>
                      <a:endParaRPr sz="1400" i="1"/>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ctr" rtl="0">
                        <a:spcBef>
                          <a:spcPts val="0"/>
                        </a:spcBef>
                        <a:spcAft>
                          <a:spcPts val="0"/>
                        </a:spcAft>
                        <a:buNone/>
                      </a:pPr>
                      <a:r>
                        <a:rPr lang="en-GB"/>
                        <a:t>-</a:t>
                      </a:r>
                      <a:endParaRPr/>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lnT w="38100"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Clr>
                          <a:schemeClr val="dk1"/>
                        </a:buClr>
                        <a:buFont typeface="Arial"/>
                        <a:buNone/>
                      </a:pPr>
                      <a:endParaRPr sz="1400"/>
                    </a:p>
                  </a:txBody>
                  <a:tcPr marL="91450" marR="91450" marT="34300" marB="34300">
                    <a:lnT w="38100"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None/>
                      </a:pPr>
                      <a:endParaRPr sz="1400"/>
                    </a:p>
                  </a:txBody>
                  <a:tcPr marL="91450" marR="91450" marT="34300" marB="34300">
                    <a:lnT w="38100"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None/>
                      </a:pPr>
                      <a:endParaRPr sz="1400"/>
                    </a:p>
                  </a:txBody>
                  <a:tcPr marL="91450" marR="91450" marT="34300" marB="34300">
                    <a:lnT w="38100"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None/>
                      </a:pPr>
                      <a:endParaRPr sz="1400"/>
                    </a:p>
                  </a:txBody>
                  <a:tcPr marL="91450" marR="91450" marT="34300" marB="34300">
                    <a:lnT w="38100" cap="flat" cmpd="sng">
                      <a:solidFill>
                        <a:schemeClr val="lt1"/>
                      </a:solidFill>
                      <a:prstDash val="solid"/>
                      <a:round/>
                      <a:headEnd type="none" w="sm" len="sm"/>
                      <a:tailEnd type="none" w="sm" len="sm"/>
                    </a:lnT>
                  </a:tcPr>
                </a:tc>
                <a:extLst>
                  <a:ext uri="{0D108BD9-81ED-4DB2-BD59-A6C34878D82A}">
                    <a16:rowId xmlns:a16="http://schemas.microsoft.com/office/drawing/2014/main" val="10001"/>
                  </a:ext>
                </a:extLst>
              </a:tr>
              <a:tr h="699475">
                <a:tc>
                  <a:txBody>
                    <a:bodyPr/>
                    <a:lstStyle/>
                    <a:p>
                      <a:pPr marL="0" marR="0" lvl="0" indent="0" algn="l" rtl="0">
                        <a:spcBef>
                          <a:spcPts val="0"/>
                        </a:spcBef>
                        <a:spcAft>
                          <a:spcPts val="0"/>
                        </a:spcAft>
                        <a:buNone/>
                      </a:pPr>
                      <a:r>
                        <a:rPr lang="en-GB" i="1"/>
                        <a:t>Tian Gan</a:t>
                      </a:r>
                      <a:endParaRPr sz="1400" i="1"/>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ctr" rtl="0">
                        <a:spcBef>
                          <a:spcPts val="0"/>
                        </a:spcBef>
                        <a:spcAft>
                          <a:spcPts val="0"/>
                        </a:spcAft>
                        <a:buNone/>
                      </a:pPr>
                      <a:r>
                        <a:rPr lang="en-GB"/>
                        <a:t>-</a:t>
                      </a:r>
                      <a:endParaRPr/>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Clr>
                          <a:schemeClr val="dk1"/>
                        </a:buClr>
                        <a:buFont typeface="Arial"/>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2"/>
                  </a:ext>
                </a:extLst>
              </a:tr>
              <a:tr h="699475">
                <a:tc>
                  <a:txBody>
                    <a:bodyPr/>
                    <a:lstStyle/>
                    <a:p>
                      <a:pPr marL="0" marR="0" lvl="0" indent="0" algn="l" rtl="0">
                        <a:lnSpc>
                          <a:spcPct val="100000"/>
                        </a:lnSpc>
                        <a:spcBef>
                          <a:spcPts val="0"/>
                        </a:spcBef>
                        <a:spcAft>
                          <a:spcPts val="0"/>
                        </a:spcAft>
                        <a:buClr>
                          <a:schemeClr val="dk1"/>
                        </a:buClr>
                        <a:buSzPts val="1400"/>
                        <a:buFont typeface="Calibri"/>
                        <a:buNone/>
                      </a:pPr>
                      <a:r>
                        <a:rPr lang="en-GB" i="1"/>
                        <a:t>Syukry</a:t>
                      </a:r>
                      <a:endParaRPr sz="1100"/>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ctr" rtl="0">
                        <a:spcBef>
                          <a:spcPts val="0"/>
                        </a:spcBef>
                        <a:spcAft>
                          <a:spcPts val="0"/>
                        </a:spcAft>
                        <a:buNone/>
                      </a:pPr>
                      <a:r>
                        <a:rPr lang="en-GB"/>
                        <a:t>-</a:t>
                      </a:r>
                      <a:endParaRPr/>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Clr>
                          <a:schemeClr val="dk1"/>
                        </a:buClr>
                        <a:buFont typeface="Arial"/>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3"/>
                  </a:ext>
                </a:extLst>
              </a:tr>
              <a:tr h="764625">
                <a:tc>
                  <a:txBody>
                    <a:bodyPr/>
                    <a:lstStyle/>
                    <a:p>
                      <a:pPr marL="0" marR="0" lvl="0" indent="0" algn="l" rtl="0">
                        <a:lnSpc>
                          <a:spcPct val="100000"/>
                        </a:lnSpc>
                        <a:spcBef>
                          <a:spcPts val="0"/>
                        </a:spcBef>
                        <a:spcAft>
                          <a:spcPts val="0"/>
                        </a:spcAft>
                        <a:buClr>
                          <a:schemeClr val="dk1"/>
                        </a:buClr>
                        <a:buSzPts val="1400"/>
                        <a:buFont typeface="Calibri"/>
                        <a:buNone/>
                      </a:pPr>
                      <a:r>
                        <a:rPr lang="en-GB" i="1"/>
                        <a:t>Han Yew</a:t>
                      </a:r>
                      <a:endParaRPr sz="1100"/>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l" rtl="0">
                        <a:spcBef>
                          <a:spcPts val="0"/>
                        </a:spcBef>
                        <a:spcAft>
                          <a:spcPts val="0"/>
                        </a:spcAft>
                        <a:buNone/>
                      </a:pPr>
                      <a:endParaRPr/>
                    </a:p>
                  </a:txBody>
                  <a:tcPr marL="91450" marR="91450" marT="34300" marB="34300"/>
                </a:tc>
                <a:tc>
                  <a:txBody>
                    <a:bodyPr/>
                    <a:lstStyle/>
                    <a:p>
                      <a:pPr marL="0" lvl="0" indent="0" algn="ctr" rtl="0">
                        <a:spcBef>
                          <a:spcPts val="0"/>
                        </a:spcBef>
                        <a:spcAft>
                          <a:spcPts val="0"/>
                        </a:spcAft>
                        <a:buNone/>
                      </a:pPr>
                      <a:r>
                        <a:rPr lang="en-GB"/>
                        <a:t>-</a:t>
                      </a:r>
                      <a:endParaRPr/>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Clr>
                          <a:schemeClr val="dk1"/>
                        </a:buClr>
                        <a:buFont typeface="Arial"/>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tc>
                  <a:txBody>
                    <a:bodyPr/>
                    <a:lstStyle/>
                    <a:p>
                      <a:pPr marL="0" lvl="0" indent="0" algn="l" rtl="0">
                        <a:spcBef>
                          <a:spcPts val="0"/>
                        </a:spcBef>
                        <a:spcAft>
                          <a:spcPts val="0"/>
                        </a:spcAft>
                        <a:buNone/>
                      </a:pPr>
                      <a:endParaRPr sz="1400"/>
                    </a:p>
                  </a:txBody>
                  <a:tcPr marL="91450" marR="91450" marT="34300" marB="34300"/>
                </a:tc>
                <a:extLst>
                  <a:ext uri="{0D108BD9-81ED-4DB2-BD59-A6C34878D82A}">
                    <a16:rowId xmlns:a16="http://schemas.microsoft.com/office/drawing/2014/main" val="10004"/>
                  </a:ext>
                </a:extLst>
              </a:tr>
            </a:tbl>
          </a:graphicData>
        </a:graphic>
      </p:graphicFrame>
      <p:pic>
        <p:nvPicPr>
          <p:cNvPr id="293" name="Google Shape;293;p51"/>
          <p:cNvPicPr preferRelativeResize="0"/>
          <p:nvPr/>
        </p:nvPicPr>
        <p:blipFill>
          <a:blip r:embed="rId3">
            <a:alphaModFix/>
          </a:blip>
          <a:stretch>
            <a:fillRect/>
          </a:stretch>
        </p:blipFill>
        <p:spPr>
          <a:xfrm>
            <a:off x="1390300" y="2302125"/>
            <a:ext cx="248051" cy="243400"/>
          </a:xfrm>
          <a:prstGeom prst="rect">
            <a:avLst/>
          </a:prstGeom>
          <a:noFill/>
          <a:ln>
            <a:noFill/>
          </a:ln>
        </p:spPr>
      </p:pic>
      <p:pic>
        <p:nvPicPr>
          <p:cNvPr id="294" name="Google Shape;294;p51"/>
          <p:cNvPicPr preferRelativeResize="0"/>
          <p:nvPr/>
        </p:nvPicPr>
        <p:blipFill>
          <a:blip r:embed="rId3">
            <a:alphaModFix/>
          </a:blip>
          <a:stretch>
            <a:fillRect/>
          </a:stretch>
        </p:blipFill>
        <p:spPr>
          <a:xfrm>
            <a:off x="1343350" y="3012925"/>
            <a:ext cx="248051" cy="243400"/>
          </a:xfrm>
          <a:prstGeom prst="rect">
            <a:avLst/>
          </a:prstGeom>
          <a:noFill/>
          <a:ln>
            <a:noFill/>
          </a:ln>
        </p:spPr>
      </p:pic>
      <p:pic>
        <p:nvPicPr>
          <p:cNvPr id="295" name="Google Shape;295;p51"/>
          <p:cNvPicPr preferRelativeResize="0"/>
          <p:nvPr/>
        </p:nvPicPr>
        <p:blipFill>
          <a:blip r:embed="rId3">
            <a:alphaModFix/>
          </a:blip>
          <a:stretch>
            <a:fillRect/>
          </a:stretch>
        </p:blipFill>
        <p:spPr>
          <a:xfrm>
            <a:off x="1390300" y="3723725"/>
            <a:ext cx="248051" cy="243400"/>
          </a:xfrm>
          <a:prstGeom prst="rect">
            <a:avLst/>
          </a:prstGeom>
          <a:noFill/>
          <a:ln>
            <a:noFill/>
          </a:ln>
        </p:spPr>
      </p:pic>
      <p:pic>
        <p:nvPicPr>
          <p:cNvPr id="296" name="Google Shape;296;p51"/>
          <p:cNvPicPr preferRelativeResize="0"/>
          <p:nvPr/>
        </p:nvPicPr>
        <p:blipFill>
          <a:blip r:embed="rId3">
            <a:alphaModFix/>
          </a:blip>
          <a:stretch>
            <a:fillRect/>
          </a:stretch>
        </p:blipFill>
        <p:spPr>
          <a:xfrm>
            <a:off x="1390300" y="4430150"/>
            <a:ext cx="248051" cy="243400"/>
          </a:xfrm>
          <a:prstGeom prst="rect">
            <a:avLst/>
          </a:prstGeom>
          <a:noFill/>
          <a:ln>
            <a:noFill/>
          </a:ln>
        </p:spPr>
      </p:pic>
      <p:pic>
        <p:nvPicPr>
          <p:cNvPr id="297" name="Google Shape;297;p51"/>
          <p:cNvPicPr preferRelativeResize="0"/>
          <p:nvPr/>
        </p:nvPicPr>
        <p:blipFill>
          <a:blip r:embed="rId3">
            <a:alphaModFix/>
          </a:blip>
          <a:stretch>
            <a:fillRect/>
          </a:stretch>
        </p:blipFill>
        <p:spPr>
          <a:xfrm>
            <a:off x="2052800" y="2302125"/>
            <a:ext cx="248051" cy="243400"/>
          </a:xfrm>
          <a:prstGeom prst="rect">
            <a:avLst/>
          </a:prstGeom>
          <a:noFill/>
          <a:ln>
            <a:noFill/>
          </a:ln>
        </p:spPr>
      </p:pic>
      <p:pic>
        <p:nvPicPr>
          <p:cNvPr id="298" name="Google Shape;298;p51"/>
          <p:cNvPicPr preferRelativeResize="0"/>
          <p:nvPr/>
        </p:nvPicPr>
        <p:blipFill>
          <a:blip r:embed="rId3">
            <a:alphaModFix/>
          </a:blip>
          <a:stretch>
            <a:fillRect/>
          </a:stretch>
        </p:blipFill>
        <p:spPr>
          <a:xfrm>
            <a:off x="1997425" y="3052312"/>
            <a:ext cx="248051" cy="243400"/>
          </a:xfrm>
          <a:prstGeom prst="rect">
            <a:avLst/>
          </a:prstGeom>
          <a:noFill/>
          <a:ln>
            <a:noFill/>
          </a:ln>
        </p:spPr>
      </p:pic>
      <p:pic>
        <p:nvPicPr>
          <p:cNvPr id="299" name="Google Shape;299;p51"/>
          <p:cNvPicPr preferRelativeResize="0"/>
          <p:nvPr/>
        </p:nvPicPr>
        <p:blipFill>
          <a:blip r:embed="rId3">
            <a:alphaModFix/>
          </a:blip>
          <a:stretch>
            <a:fillRect/>
          </a:stretch>
        </p:blipFill>
        <p:spPr>
          <a:xfrm>
            <a:off x="1997413" y="3747062"/>
            <a:ext cx="248051" cy="243400"/>
          </a:xfrm>
          <a:prstGeom prst="rect">
            <a:avLst/>
          </a:prstGeom>
          <a:noFill/>
          <a:ln>
            <a:noFill/>
          </a:ln>
        </p:spPr>
      </p:pic>
      <p:pic>
        <p:nvPicPr>
          <p:cNvPr id="300" name="Google Shape;300;p51"/>
          <p:cNvPicPr preferRelativeResize="0"/>
          <p:nvPr/>
        </p:nvPicPr>
        <p:blipFill>
          <a:blip r:embed="rId3">
            <a:alphaModFix/>
          </a:blip>
          <a:stretch>
            <a:fillRect/>
          </a:stretch>
        </p:blipFill>
        <p:spPr>
          <a:xfrm>
            <a:off x="1964763" y="4441800"/>
            <a:ext cx="248051" cy="243400"/>
          </a:xfrm>
          <a:prstGeom prst="rect">
            <a:avLst/>
          </a:prstGeom>
          <a:noFill/>
          <a:ln>
            <a:noFill/>
          </a:ln>
        </p:spPr>
      </p:pic>
      <p:pic>
        <p:nvPicPr>
          <p:cNvPr id="301" name="Google Shape;301;p51"/>
          <p:cNvPicPr preferRelativeResize="0"/>
          <p:nvPr/>
        </p:nvPicPr>
        <p:blipFill>
          <a:blip r:embed="rId3">
            <a:alphaModFix/>
          </a:blip>
          <a:stretch>
            <a:fillRect/>
          </a:stretch>
        </p:blipFill>
        <p:spPr>
          <a:xfrm>
            <a:off x="2715300" y="2305037"/>
            <a:ext cx="248051" cy="243400"/>
          </a:xfrm>
          <a:prstGeom prst="rect">
            <a:avLst/>
          </a:prstGeom>
          <a:noFill/>
          <a:ln>
            <a:noFill/>
          </a:ln>
        </p:spPr>
      </p:pic>
      <p:pic>
        <p:nvPicPr>
          <p:cNvPr id="302" name="Google Shape;302;p51"/>
          <p:cNvPicPr preferRelativeResize="0"/>
          <p:nvPr/>
        </p:nvPicPr>
        <p:blipFill>
          <a:blip r:embed="rId3">
            <a:alphaModFix/>
          </a:blip>
          <a:stretch>
            <a:fillRect/>
          </a:stretch>
        </p:blipFill>
        <p:spPr>
          <a:xfrm>
            <a:off x="2721275" y="3017300"/>
            <a:ext cx="248051" cy="243400"/>
          </a:xfrm>
          <a:prstGeom prst="rect">
            <a:avLst/>
          </a:prstGeom>
          <a:noFill/>
          <a:ln>
            <a:noFill/>
          </a:ln>
        </p:spPr>
      </p:pic>
      <p:pic>
        <p:nvPicPr>
          <p:cNvPr id="303" name="Google Shape;303;p51"/>
          <p:cNvPicPr preferRelativeResize="0"/>
          <p:nvPr/>
        </p:nvPicPr>
        <p:blipFill>
          <a:blip r:embed="rId3">
            <a:alphaModFix/>
          </a:blip>
          <a:stretch>
            <a:fillRect/>
          </a:stretch>
        </p:blipFill>
        <p:spPr>
          <a:xfrm>
            <a:off x="2721275" y="3729562"/>
            <a:ext cx="248051" cy="243400"/>
          </a:xfrm>
          <a:prstGeom prst="rect">
            <a:avLst/>
          </a:prstGeom>
          <a:noFill/>
          <a:ln>
            <a:noFill/>
          </a:ln>
        </p:spPr>
      </p:pic>
      <p:pic>
        <p:nvPicPr>
          <p:cNvPr id="304" name="Google Shape;304;p51"/>
          <p:cNvPicPr preferRelativeResize="0"/>
          <p:nvPr/>
        </p:nvPicPr>
        <p:blipFill>
          <a:blip r:embed="rId3">
            <a:alphaModFix/>
          </a:blip>
          <a:stretch>
            <a:fillRect/>
          </a:stretch>
        </p:blipFill>
        <p:spPr>
          <a:xfrm>
            <a:off x="2787275" y="4441825"/>
            <a:ext cx="248051" cy="243400"/>
          </a:xfrm>
          <a:prstGeom prst="rect">
            <a:avLst/>
          </a:prstGeom>
          <a:noFill/>
          <a:ln>
            <a:noFill/>
          </a:ln>
        </p:spPr>
      </p:pic>
      <p:pic>
        <p:nvPicPr>
          <p:cNvPr id="305" name="Google Shape;305;p51"/>
          <p:cNvPicPr preferRelativeResize="0"/>
          <p:nvPr/>
        </p:nvPicPr>
        <p:blipFill>
          <a:blip r:embed="rId3">
            <a:alphaModFix/>
          </a:blip>
          <a:stretch>
            <a:fillRect/>
          </a:stretch>
        </p:blipFill>
        <p:spPr>
          <a:xfrm>
            <a:off x="3521750" y="2274350"/>
            <a:ext cx="248051" cy="243400"/>
          </a:xfrm>
          <a:prstGeom prst="rect">
            <a:avLst/>
          </a:prstGeom>
          <a:noFill/>
          <a:ln>
            <a:noFill/>
          </a:ln>
        </p:spPr>
      </p:pic>
      <p:pic>
        <p:nvPicPr>
          <p:cNvPr id="306" name="Google Shape;306;p51"/>
          <p:cNvPicPr preferRelativeResize="0"/>
          <p:nvPr/>
        </p:nvPicPr>
        <p:blipFill>
          <a:blip r:embed="rId3">
            <a:alphaModFix/>
          </a:blip>
          <a:stretch>
            <a:fillRect/>
          </a:stretch>
        </p:blipFill>
        <p:spPr>
          <a:xfrm>
            <a:off x="3445125" y="3017300"/>
            <a:ext cx="248051" cy="243400"/>
          </a:xfrm>
          <a:prstGeom prst="rect">
            <a:avLst/>
          </a:prstGeom>
          <a:noFill/>
          <a:ln>
            <a:noFill/>
          </a:ln>
        </p:spPr>
      </p:pic>
      <p:pic>
        <p:nvPicPr>
          <p:cNvPr id="307" name="Google Shape;307;p51"/>
          <p:cNvPicPr preferRelativeResize="0"/>
          <p:nvPr/>
        </p:nvPicPr>
        <p:blipFill>
          <a:blip r:embed="rId3">
            <a:alphaModFix/>
          </a:blip>
          <a:stretch>
            <a:fillRect/>
          </a:stretch>
        </p:blipFill>
        <p:spPr>
          <a:xfrm>
            <a:off x="3445125" y="3723725"/>
            <a:ext cx="248051" cy="243400"/>
          </a:xfrm>
          <a:prstGeom prst="rect">
            <a:avLst/>
          </a:prstGeom>
          <a:noFill/>
          <a:ln>
            <a:noFill/>
          </a:ln>
        </p:spPr>
      </p:pic>
      <p:pic>
        <p:nvPicPr>
          <p:cNvPr id="308" name="Google Shape;308;p51"/>
          <p:cNvPicPr preferRelativeResize="0"/>
          <p:nvPr/>
        </p:nvPicPr>
        <p:blipFill>
          <a:blip r:embed="rId3">
            <a:alphaModFix/>
          </a:blip>
          <a:stretch>
            <a:fillRect/>
          </a:stretch>
        </p:blipFill>
        <p:spPr>
          <a:xfrm>
            <a:off x="3464200" y="4430150"/>
            <a:ext cx="248051" cy="243400"/>
          </a:xfrm>
          <a:prstGeom prst="rect">
            <a:avLst/>
          </a:prstGeom>
          <a:noFill/>
          <a:ln>
            <a:noFill/>
          </a:ln>
        </p:spPr>
      </p:pic>
      <p:pic>
        <p:nvPicPr>
          <p:cNvPr id="309" name="Google Shape;309;p51"/>
          <p:cNvPicPr preferRelativeResize="0"/>
          <p:nvPr/>
        </p:nvPicPr>
        <p:blipFill>
          <a:blip r:embed="rId3">
            <a:alphaModFix/>
          </a:blip>
          <a:stretch>
            <a:fillRect/>
          </a:stretch>
        </p:blipFill>
        <p:spPr>
          <a:xfrm>
            <a:off x="7626425" y="2274350"/>
            <a:ext cx="248051" cy="243400"/>
          </a:xfrm>
          <a:prstGeom prst="rect">
            <a:avLst/>
          </a:prstGeom>
          <a:noFill/>
          <a:ln>
            <a:noFill/>
          </a:ln>
        </p:spPr>
      </p:pic>
      <p:pic>
        <p:nvPicPr>
          <p:cNvPr id="310" name="Google Shape;310;p51"/>
          <p:cNvPicPr preferRelativeResize="0"/>
          <p:nvPr/>
        </p:nvPicPr>
        <p:blipFill>
          <a:blip r:embed="rId3">
            <a:alphaModFix/>
          </a:blip>
          <a:stretch>
            <a:fillRect/>
          </a:stretch>
        </p:blipFill>
        <p:spPr>
          <a:xfrm>
            <a:off x="7626425" y="3017312"/>
            <a:ext cx="248051" cy="243400"/>
          </a:xfrm>
          <a:prstGeom prst="rect">
            <a:avLst/>
          </a:prstGeom>
          <a:noFill/>
          <a:ln>
            <a:noFill/>
          </a:ln>
        </p:spPr>
      </p:pic>
      <p:pic>
        <p:nvPicPr>
          <p:cNvPr id="311" name="Google Shape;311;p51"/>
          <p:cNvPicPr preferRelativeResize="0"/>
          <p:nvPr/>
        </p:nvPicPr>
        <p:blipFill>
          <a:blip r:embed="rId3">
            <a:alphaModFix/>
          </a:blip>
          <a:stretch>
            <a:fillRect/>
          </a:stretch>
        </p:blipFill>
        <p:spPr>
          <a:xfrm>
            <a:off x="7587500" y="3723737"/>
            <a:ext cx="248051" cy="243400"/>
          </a:xfrm>
          <a:prstGeom prst="rect">
            <a:avLst/>
          </a:prstGeom>
          <a:noFill/>
          <a:ln>
            <a:noFill/>
          </a:ln>
        </p:spPr>
      </p:pic>
      <p:pic>
        <p:nvPicPr>
          <p:cNvPr id="312" name="Google Shape;312;p51"/>
          <p:cNvPicPr preferRelativeResize="0"/>
          <p:nvPr/>
        </p:nvPicPr>
        <p:blipFill>
          <a:blip r:embed="rId3">
            <a:alphaModFix/>
          </a:blip>
          <a:stretch>
            <a:fillRect/>
          </a:stretch>
        </p:blipFill>
        <p:spPr>
          <a:xfrm>
            <a:off x="7587500" y="4430150"/>
            <a:ext cx="248051" cy="243400"/>
          </a:xfrm>
          <a:prstGeom prst="rect">
            <a:avLst/>
          </a:prstGeom>
          <a:noFill/>
          <a:ln>
            <a:noFill/>
          </a:ln>
        </p:spPr>
      </p:pic>
      <p:pic>
        <p:nvPicPr>
          <p:cNvPr id="313" name="Google Shape;313;p51"/>
          <p:cNvPicPr preferRelativeResize="0"/>
          <p:nvPr/>
        </p:nvPicPr>
        <p:blipFill>
          <a:blip r:embed="rId3">
            <a:alphaModFix/>
          </a:blip>
          <a:stretch>
            <a:fillRect/>
          </a:stretch>
        </p:blipFill>
        <p:spPr>
          <a:xfrm>
            <a:off x="4844275" y="2305037"/>
            <a:ext cx="248051" cy="243400"/>
          </a:xfrm>
          <a:prstGeom prst="rect">
            <a:avLst/>
          </a:prstGeom>
          <a:noFill/>
          <a:ln>
            <a:noFill/>
          </a:ln>
        </p:spPr>
      </p:pic>
      <p:pic>
        <p:nvPicPr>
          <p:cNvPr id="314" name="Google Shape;314;p51"/>
          <p:cNvPicPr preferRelativeResize="0"/>
          <p:nvPr/>
        </p:nvPicPr>
        <p:blipFill>
          <a:blip r:embed="rId3">
            <a:alphaModFix/>
          </a:blip>
          <a:stretch>
            <a:fillRect/>
          </a:stretch>
        </p:blipFill>
        <p:spPr>
          <a:xfrm>
            <a:off x="4892825" y="3017300"/>
            <a:ext cx="248051" cy="243400"/>
          </a:xfrm>
          <a:prstGeom prst="rect">
            <a:avLst/>
          </a:prstGeom>
          <a:noFill/>
          <a:ln>
            <a:noFill/>
          </a:ln>
        </p:spPr>
      </p:pic>
      <p:pic>
        <p:nvPicPr>
          <p:cNvPr id="315" name="Google Shape;315;p51"/>
          <p:cNvPicPr preferRelativeResize="0"/>
          <p:nvPr/>
        </p:nvPicPr>
        <p:blipFill>
          <a:blip r:embed="rId3">
            <a:alphaModFix/>
          </a:blip>
          <a:stretch>
            <a:fillRect/>
          </a:stretch>
        </p:blipFill>
        <p:spPr>
          <a:xfrm>
            <a:off x="4892825" y="3729562"/>
            <a:ext cx="248051" cy="243400"/>
          </a:xfrm>
          <a:prstGeom prst="rect">
            <a:avLst/>
          </a:prstGeom>
          <a:noFill/>
          <a:ln>
            <a:noFill/>
          </a:ln>
        </p:spPr>
      </p:pic>
      <p:pic>
        <p:nvPicPr>
          <p:cNvPr id="316" name="Google Shape;316;p51"/>
          <p:cNvPicPr preferRelativeResize="0"/>
          <p:nvPr/>
        </p:nvPicPr>
        <p:blipFill>
          <a:blip r:embed="rId3">
            <a:alphaModFix/>
          </a:blip>
          <a:stretch>
            <a:fillRect/>
          </a:stretch>
        </p:blipFill>
        <p:spPr>
          <a:xfrm>
            <a:off x="4944175" y="4441837"/>
            <a:ext cx="248051" cy="243400"/>
          </a:xfrm>
          <a:prstGeom prst="rect">
            <a:avLst/>
          </a:prstGeom>
          <a:noFill/>
          <a:ln>
            <a:noFill/>
          </a:ln>
        </p:spPr>
      </p:pic>
      <p:pic>
        <p:nvPicPr>
          <p:cNvPr id="317" name="Google Shape;317;p51"/>
          <p:cNvPicPr preferRelativeResize="0"/>
          <p:nvPr/>
        </p:nvPicPr>
        <p:blipFill>
          <a:blip r:embed="rId3">
            <a:alphaModFix/>
          </a:blip>
          <a:stretch>
            <a:fillRect/>
          </a:stretch>
        </p:blipFill>
        <p:spPr>
          <a:xfrm>
            <a:off x="5632125" y="2305037"/>
            <a:ext cx="248051" cy="243400"/>
          </a:xfrm>
          <a:prstGeom prst="rect">
            <a:avLst/>
          </a:prstGeom>
          <a:noFill/>
          <a:ln>
            <a:noFill/>
          </a:ln>
        </p:spPr>
      </p:pic>
      <p:pic>
        <p:nvPicPr>
          <p:cNvPr id="318" name="Google Shape;318;p51"/>
          <p:cNvPicPr preferRelativeResize="0"/>
          <p:nvPr/>
        </p:nvPicPr>
        <p:blipFill>
          <a:blip r:embed="rId3">
            <a:alphaModFix/>
          </a:blip>
          <a:stretch>
            <a:fillRect/>
          </a:stretch>
        </p:blipFill>
        <p:spPr>
          <a:xfrm>
            <a:off x="5632125" y="3017300"/>
            <a:ext cx="248051" cy="243400"/>
          </a:xfrm>
          <a:prstGeom prst="rect">
            <a:avLst/>
          </a:prstGeom>
          <a:noFill/>
          <a:ln>
            <a:noFill/>
          </a:ln>
        </p:spPr>
      </p:pic>
      <p:pic>
        <p:nvPicPr>
          <p:cNvPr id="319" name="Google Shape;319;p51"/>
          <p:cNvPicPr preferRelativeResize="0"/>
          <p:nvPr/>
        </p:nvPicPr>
        <p:blipFill>
          <a:blip r:embed="rId3">
            <a:alphaModFix/>
          </a:blip>
          <a:stretch>
            <a:fillRect/>
          </a:stretch>
        </p:blipFill>
        <p:spPr>
          <a:xfrm>
            <a:off x="5598738" y="3729562"/>
            <a:ext cx="248051" cy="243400"/>
          </a:xfrm>
          <a:prstGeom prst="rect">
            <a:avLst/>
          </a:prstGeom>
          <a:noFill/>
          <a:ln>
            <a:noFill/>
          </a:ln>
        </p:spPr>
      </p:pic>
      <p:pic>
        <p:nvPicPr>
          <p:cNvPr id="320" name="Google Shape;320;p51"/>
          <p:cNvPicPr preferRelativeResize="0"/>
          <p:nvPr/>
        </p:nvPicPr>
        <p:blipFill>
          <a:blip r:embed="rId3">
            <a:alphaModFix/>
          </a:blip>
          <a:stretch>
            <a:fillRect/>
          </a:stretch>
        </p:blipFill>
        <p:spPr>
          <a:xfrm>
            <a:off x="5632125" y="4441837"/>
            <a:ext cx="248051" cy="243400"/>
          </a:xfrm>
          <a:prstGeom prst="rect">
            <a:avLst/>
          </a:prstGeom>
          <a:noFill/>
          <a:ln>
            <a:noFill/>
          </a:ln>
        </p:spPr>
      </p:pic>
      <p:pic>
        <p:nvPicPr>
          <p:cNvPr id="321" name="Google Shape;321;p51"/>
          <p:cNvPicPr preferRelativeResize="0"/>
          <p:nvPr/>
        </p:nvPicPr>
        <p:blipFill>
          <a:blip r:embed="rId3">
            <a:alphaModFix/>
          </a:blip>
          <a:stretch>
            <a:fillRect/>
          </a:stretch>
        </p:blipFill>
        <p:spPr>
          <a:xfrm>
            <a:off x="6320075" y="2274350"/>
            <a:ext cx="248051" cy="243400"/>
          </a:xfrm>
          <a:prstGeom prst="rect">
            <a:avLst/>
          </a:prstGeom>
          <a:noFill/>
          <a:ln>
            <a:noFill/>
          </a:ln>
        </p:spPr>
      </p:pic>
      <p:pic>
        <p:nvPicPr>
          <p:cNvPr id="322" name="Google Shape;322;p51"/>
          <p:cNvPicPr preferRelativeResize="0"/>
          <p:nvPr/>
        </p:nvPicPr>
        <p:blipFill>
          <a:blip r:embed="rId3">
            <a:alphaModFix/>
          </a:blip>
          <a:stretch>
            <a:fillRect/>
          </a:stretch>
        </p:blipFill>
        <p:spPr>
          <a:xfrm>
            <a:off x="6973250" y="2305037"/>
            <a:ext cx="248051" cy="243400"/>
          </a:xfrm>
          <a:prstGeom prst="rect">
            <a:avLst/>
          </a:prstGeom>
          <a:noFill/>
          <a:ln>
            <a:noFill/>
          </a:ln>
        </p:spPr>
      </p:pic>
      <p:pic>
        <p:nvPicPr>
          <p:cNvPr id="323" name="Google Shape;323;p51"/>
          <p:cNvPicPr preferRelativeResize="0"/>
          <p:nvPr/>
        </p:nvPicPr>
        <p:blipFill>
          <a:blip r:embed="rId3">
            <a:alphaModFix/>
          </a:blip>
          <a:stretch>
            <a:fillRect/>
          </a:stretch>
        </p:blipFill>
        <p:spPr>
          <a:xfrm>
            <a:off x="6304650" y="4430150"/>
            <a:ext cx="248051" cy="243400"/>
          </a:xfrm>
          <a:prstGeom prst="rect">
            <a:avLst/>
          </a:prstGeom>
          <a:noFill/>
          <a:ln>
            <a:noFill/>
          </a:ln>
        </p:spPr>
      </p:pic>
      <p:pic>
        <p:nvPicPr>
          <p:cNvPr id="324" name="Google Shape;324;p51"/>
          <p:cNvPicPr preferRelativeResize="0"/>
          <p:nvPr/>
        </p:nvPicPr>
        <p:blipFill>
          <a:blip r:embed="rId3">
            <a:alphaModFix/>
          </a:blip>
          <a:stretch>
            <a:fillRect/>
          </a:stretch>
        </p:blipFill>
        <p:spPr>
          <a:xfrm>
            <a:off x="6304650" y="3723725"/>
            <a:ext cx="248051" cy="243400"/>
          </a:xfrm>
          <a:prstGeom prst="rect">
            <a:avLst/>
          </a:prstGeom>
          <a:noFill/>
          <a:ln>
            <a:noFill/>
          </a:ln>
        </p:spPr>
      </p:pic>
      <p:pic>
        <p:nvPicPr>
          <p:cNvPr id="325" name="Google Shape;325;p51"/>
          <p:cNvPicPr preferRelativeResize="0"/>
          <p:nvPr/>
        </p:nvPicPr>
        <p:blipFill>
          <a:blip r:embed="rId3">
            <a:alphaModFix/>
          </a:blip>
          <a:stretch>
            <a:fillRect/>
          </a:stretch>
        </p:blipFill>
        <p:spPr>
          <a:xfrm>
            <a:off x="6340525" y="3017300"/>
            <a:ext cx="248051" cy="243400"/>
          </a:xfrm>
          <a:prstGeom prst="rect">
            <a:avLst/>
          </a:prstGeom>
          <a:noFill/>
          <a:ln>
            <a:noFill/>
          </a:ln>
        </p:spPr>
      </p:pic>
      <p:pic>
        <p:nvPicPr>
          <p:cNvPr id="326" name="Google Shape;326;p51"/>
          <p:cNvPicPr preferRelativeResize="0"/>
          <p:nvPr/>
        </p:nvPicPr>
        <p:blipFill>
          <a:blip r:embed="rId3">
            <a:alphaModFix/>
          </a:blip>
          <a:stretch>
            <a:fillRect/>
          </a:stretch>
        </p:blipFill>
        <p:spPr>
          <a:xfrm>
            <a:off x="6946075" y="4430150"/>
            <a:ext cx="248051" cy="243400"/>
          </a:xfrm>
          <a:prstGeom prst="rect">
            <a:avLst/>
          </a:prstGeom>
          <a:noFill/>
          <a:ln>
            <a:noFill/>
          </a:ln>
        </p:spPr>
      </p:pic>
      <p:pic>
        <p:nvPicPr>
          <p:cNvPr id="327" name="Google Shape;327;p51"/>
          <p:cNvPicPr preferRelativeResize="0"/>
          <p:nvPr/>
        </p:nvPicPr>
        <p:blipFill>
          <a:blip r:embed="rId3">
            <a:alphaModFix/>
          </a:blip>
          <a:stretch>
            <a:fillRect/>
          </a:stretch>
        </p:blipFill>
        <p:spPr>
          <a:xfrm>
            <a:off x="6946075" y="3668187"/>
            <a:ext cx="248051" cy="243400"/>
          </a:xfrm>
          <a:prstGeom prst="rect">
            <a:avLst/>
          </a:prstGeom>
          <a:noFill/>
          <a:ln>
            <a:noFill/>
          </a:ln>
        </p:spPr>
      </p:pic>
      <p:pic>
        <p:nvPicPr>
          <p:cNvPr id="328" name="Google Shape;328;p51"/>
          <p:cNvPicPr preferRelativeResize="0"/>
          <p:nvPr/>
        </p:nvPicPr>
        <p:blipFill>
          <a:blip r:embed="rId3">
            <a:alphaModFix/>
          </a:blip>
          <a:stretch>
            <a:fillRect/>
          </a:stretch>
        </p:blipFill>
        <p:spPr>
          <a:xfrm>
            <a:off x="6946075" y="3052312"/>
            <a:ext cx="248051" cy="243400"/>
          </a:xfrm>
          <a:prstGeom prst="rect">
            <a:avLst/>
          </a:prstGeom>
          <a:noFill/>
          <a:ln>
            <a:noFill/>
          </a:ln>
        </p:spPr>
      </p:pic>
      <p:pic>
        <p:nvPicPr>
          <p:cNvPr id="329" name="Google Shape;329;p51"/>
          <p:cNvPicPr preferRelativeResize="0"/>
          <p:nvPr/>
        </p:nvPicPr>
        <p:blipFill rotWithShape="1">
          <a:blip r:embed="rId4">
            <a:alphaModFix/>
          </a:blip>
          <a:srcRect l="23456" t="47531" r="23594"/>
          <a:stretch/>
        </p:blipFill>
        <p:spPr>
          <a:xfrm>
            <a:off x="8228922" y="4369529"/>
            <a:ext cx="306799" cy="304018"/>
          </a:xfrm>
          <a:prstGeom prst="rect">
            <a:avLst/>
          </a:prstGeom>
          <a:noFill/>
          <a:ln>
            <a:noFill/>
          </a:ln>
        </p:spPr>
      </p:pic>
      <p:pic>
        <p:nvPicPr>
          <p:cNvPr id="330" name="Google Shape;330;p51"/>
          <p:cNvPicPr preferRelativeResize="0"/>
          <p:nvPr/>
        </p:nvPicPr>
        <p:blipFill>
          <a:blip r:embed="rId3">
            <a:alphaModFix/>
          </a:blip>
          <a:stretch>
            <a:fillRect/>
          </a:stretch>
        </p:blipFill>
        <p:spPr>
          <a:xfrm>
            <a:off x="8258300" y="3017312"/>
            <a:ext cx="248051" cy="243400"/>
          </a:xfrm>
          <a:prstGeom prst="rect">
            <a:avLst/>
          </a:prstGeom>
          <a:noFill/>
          <a:ln>
            <a:noFill/>
          </a:ln>
        </p:spPr>
      </p:pic>
      <p:pic>
        <p:nvPicPr>
          <p:cNvPr id="331" name="Google Shape;331;p51"/>
          <p:cNvPicPr preferRelativeResize="0"/>
          <p:nvPr/>
        </p:nvPicPr>
        <p:blipFill>
          <a:blip r:embed="rId3">
            <a:alphaModFix/>
          </a:blip>
          <a:stretch>
            <a:fillRect/>
          </a:stretch>
        </p:blipFill>
        <p:spPr>
          <a:xfrm>
            <a:off x="8228925" y="3693425"/>
            <a:ext cx="248051" cy="243400"/>
          </a:xfrm>
          <a:prstGeom prst="rect">
            <a:avLst/>
          </a:prstGeom>
          <a:noFill/>
          <a:ln>
            <a:noFill/>
          </a:ln>
        </p:spPr>
      </p:pic>
      <p:pic>
        <p:nvPicPr>
          <p:cNvPr id="332" name="Google Shape;332;p51"/>
          <p:cNvPicPr preferRelativeResize="0"/>
          <p:nvPr/>
        </p:nvPicPr>
        <p:blipFill>
          <a:blip r:embed="rId3">
            <a:alphaModFix/>
          </a:blip>
          <a:stretch>
            <a:fillRect/>
          </a:stretch>
        </p:blipFill>
        <p:spPr>
          <a:xfrm>
            <a:off x="8279600" y="2302125"/>
            <a:ext cx="248051" cy="24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2"/>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Comparison of Data Scraping Tools</a:t>
            </a:r>
            <a:endParaRPr/>
          </a:p>
        </p:txBody>
      </p:sp>
      <p:graphicFrame>
        <p:nvGraphicFramePr>
          <p:cNvPr id="338" name="Google Shape;338;p52"/>
          <p:cNvGraphicFramePr/>
          <p:nvPr/>
        </p:nvGraphicFramePr>
        <p:xfrm>
          <a:off x="681288" y="1178800"/>
          <a:ext cx="3000000" cy="3000000"/>
        </p:xfrm>
        <a:graphic>
          <a:graphicData uri="http://schemas.openxmlformats.org/drawingml/2006/table">
            <a:tbl>
              <a:tblPr>
                <a:noFill/>
                <a:tableStyleId>{2C855294-C795-4E88-A400-C0E6A5089BE2}</a:tableStyleId>
              </a:tblPr>
              <a:tblGrid>
                <a:gridCol w="1813100">
                  <a:extLst>
                    <a:ext uri="{9D8B030D-6E8A-4147-A177-3AD203B41FA5}">
                      <a16:colId xmlns:a16="http://schemas.microsoft.com/office/drawing/2014/main" val="20000"/>
                    </a:ext>
                  </a:extLst>
                </a:gridCol>
                <a:gridCol w="2843725">
                  <a:extLst>
                    <a:ext uri="{9D8B030D-6E8A-4147-A177-3AD203B41FA5}">
                      <a16:colId xmlns:a16="http://schemas.microsoft.com/office/drawing/2014/main" val="20001"/>
                    </a:ext>
                  </a:extLst>
                </a:gridCol>
                <a:gridCol w="31245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PROS </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CONS</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497675">
                <a:tc>
                  <a:txBody>
                    <a:bodyPr/>
                    <a:lstStyle/>
                    <a:p>
                      <a:pPr marL="0" lvl="0" indent="0" algn="l" rtl="0">
                        <a:spcBef>
                          <a:spcPts val="0"/>
                        </a:spcBef>
                        <a:spcAft>
                          <a:spcPts val="0"/>
                        </a:spcAft>
                        <a:buNone/>
                      </a:pPr>
                      <a:r>
                        <a:rPr lang="en-GB"/>
                        <a:t>SCRAPING BOT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GB"/>
                        <a:t>Simple dashboard for new users </a:t>
                      </a:r>
                      <a:endParaRPr/>
                    </a:p>
                    <a:p>
                      <a:pPr marL="457200" lvl="0" indent="-317500" algn="l" rtl="0">
                        <a:spcBef>
                          <a:spcPts val="0"/>
                        </a:spcBef>
                        <a:spcAft>
                          <a:spcPts val="0"/>
                        </a:spcAft>
                        <a:buSzPts val="1400"/>
                        <a:buChar char="-"/>
                      </a:pPr>
                      <a:r>
                        <a:rPr lang="en-GB"/>
                        <a:t>Browser based software, does not take up space on computer</a:t>
                      </a:r>
                      <a:endParaRPr/>
                    </a:p>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GB"/>
                        <a:t>5 Concurrent Requests</a:t>
                      </a:r>
                      <a:endParaRPr/>
                    </a:p>
                    <a:p>
                      <a:pPr marL="457200" lvl="0" indent="-317500" algn="l" rtl="0">
                        <a:spcBef>
                          <a:spcPts val="0"/>
                        </a:spcBef>
                        <a:spcAft>
                          <a:spcPts val="0"/>
                        </a:spcAft>
                        <a:buSzPts val="1400"/>
                        <a:buChar char="-"/>
                      </a:pPr>
                      <a:r>
                        <a:rPr lang="en-GB"/>
                        <a:t>JS Rendering (Headless Chrome)</a:t>
                      </a:r>
                      <a:endParaRPr/>
                    </a:p>
                    <a:p>
                      <a:pPr marL="457200" lvl="0" indent="-317500" algn="l" rtl="0">
                        <a:spcBef>
                          <a:spcPts val="0"/>
                        </a:spcBef>
                        <a:spcAft>
                          <a:spcPts val="0"/>
                        </a:spcAft>
                        <a:buSzPts val="1400"/>
                        <a:buChar char="-"/>
                      </a:pPr>
                      <a:r>
                        <a:rPr lang="en-GB"/>
                        <a:t>Premium Proxies</a:t>
                      </a:r>
                      <a:endParaRPr/>
                    </a:p>
                    <a:p>
                      <a:pPr marL="457200" lvl="0" indent="-317500" algn="l" rtl="0">
                        <a:spcBef>
                          <a:spcPts val="0"/>
                        </a:spcBef>
                        <a:spcAft>
                          <a:spcPts val="0"/>
                        </a:spcAft>
                        <a:buSzPts val="1400"/>
                        <a:buChar char="-"/>
                      </a:pPr>
                      <a:r>
                        <a:rPr lang="en-GB"/>
                        <a:t>RAW HTML</a:t>
                      </a:r>
                      <a:endParaRPr/>
                    </a:p>
                    <a:p>
                      <a:pPr marL="45720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732550">
                <a:tc>
                  <a:txBody>
                    <a:bodyPr/>
                    <a:lstStyle/>
                    <a:p>
                      <a:pPr marL="0" lvl="0" indent="0" algn="l" rtl="0">
                        <a:spcBef>
                          <a:spcPts val="0"/>
                        </a:spcBef>
                        <a:spcAft>
                          <a:spcPts val="0"/>
                        </a:spcAft>
                        <a:buNone/>
                      </a:pPr>
                      <a:r>
                        <a:rPr lang="en-GB"/>
                        <a:t>UIPATH</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457200" lvl="0" indent="-317500" algn="l" rtl="0">
                        <a:spcBef>
                          <a:spcPts val="0"/>
                        </a:spcBef>
                        <a:spcAft>
                          <a:spcPts val="0"/>
                        </a:spcAft>
                        <a:buSzPts val="1400"/>
                        <a:buChar char="-"/>
                      </a:pPr>
                      <a:r>
                        <a:rPr lang="en-GB"/>
                        <a:t>Free to use for an unlimited period of time</a:t>
                      </a:r>
                      <a:endParaRPr/>
                    </a:p>
                    <a:p>
                      <a:pPr marL="457200" lvl="0" indent="-317500" algn="l" rtl="0">
                        <a:spcBef>
                          <a:spcPts val="0"/>
                        </a:spcBef>
                        <a:spcAft>
                          <a:spcPts val="0"/>
                        </a:spcAft>
                        <a:buSzPts val="1400"/>
                        <a:buChar char="-"/>
                      </a:pPr>
                      <a:r>
                        <a:rPr lang="en-GB"/>
                        <a:t>Very clean user interface, easy to navigate</a:t>
                      </a:r>
                      <a:endParaRPr/>
                    </a:p>
                    <a:p>
                      <a:pPr marL="0" lvl="0" indent="0" algn="l" rtl="0">
                        <a:spcBef>
                          <a:spcPts val="0"/>
                        </a:spcBef>
                        <a:spcAft>
                          <a:spcPts val="0"/>
                        </a:spcAft>
                        <a:buNone/>
                      </a:pPr>
                      <a:endParaRPr/>
                    </a:p>
                  </a:txBody>
                  <a:tcPr marL="91425" marR="91425" marT="91425" marB="91425">
                    <a:lnT w="9525" cap="flat" cmpd="sng">
                      <a:solidFill>
                        <a:srgbClr val="9E9E9E"/>
                      </a:solidFill>
                      <a:prstDash val="solid"/>
                      <a:round/>
                      <a:headEnd type="none" w="sm" len="sm"/>
                      <a:tailEnd type="none" w="sm" len="sm"/>
                    </a:lnT>
                  </a:tcPr>
                </a:tc>
                <a:tc>
                  <a:txBody>
                    <a:bodyPr/>
                    <a:lstStyle/>
                    <a:p>
                      <a:pPr marL="457200" lvl="0" indent="-317500" algn="l" rtl="0">
                        <a:spcBef>
                          <a:spcPts val="0"/>
                        </a:spcBef>
                        <a:spcAft>
                          <a:spcPts val="0"/>
                        </a:spcAft>
                        <a:buSzPts val="1400"/>
                        <a:buChar char="-"/>
                      </a:pPr>
                      <a:r>
                        <a:rPr lang="en-GB"/>
                        <a:t>Installation and setup is fairly difficult as the tutorial video is outdated and most of the updated software does not match with the video</a:t>
                      </a:r>
                      <a:endParaRPr/>
                    </a:p>
                    <a:p>
                      <a:pPr marL="457200" lvl="0" indent="-317500" algn="l" rtl="0">
                        <a:spcBef>
                          <a:spcPts val="0"/>
                        </a:spcBef>
                        <a:spcAft>
                          <a:spcPts val="0"/>
                        </a:spcAft>
                        <a:buSzPts val="1400"/>
                        <a:buChar char="-"/>
                      </a:pPr>
                      <a:r>
                        <a:rPr lang="en-GB"/>
                        <a:t>Limitations are unclear as compared to other softwares</a:t>
                      </a:r>
                      <a:endParaRPr/>
                    </a:p>
                    <a:p>
                      <a:pPr marL="0" lvl="0" indent="0" algn="l" rtl="0">
                        <a:spcBef>
                          <a:spcPts val="0"/>
                        </a:spcBef>
                        <a:spcAft>
                          <a:spcPts val="0"/>
                        </a:spcAft>
                        <a:buNone/>
                      </a:pP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Comparison of Data Scraping Tools</a:t>
            </a:r>
            <a:endParaRPr/>
          </a:p>
        </p:txBody>
      </p:sp>
      <p:graphicFrame>
        <p:nvGraphicFramePr>
          <p:cNvPr id="344" name="Google Shape;344;p53"/>
          <p:cNvGraphicFramePr/>
          <p:nvPr/>
        </p:nvGraphicFramePr>
        <p:xfrm>
          <a:off x="342400" y="1174000"/>
          <a:ext cx="3000000" cy="3000000"/>
        </p:xfrm>
        <a:graphic>
          <a:graphicData uri="http://schemas.openxmlformats.org/drawingml/2006/table">
            <a:tbl>
              <a:tblPr>
                <a:noFill/>
                <a:tableStyleId>{2C855294-C795-4E88-A400-C0E6A5089BE2}</a:tableStyleId>
              </a:tblPr>
              <a:tblGrid>
                <a:gridCol w="1842200">
                  <a:extLst>
                    <a:ext uri="{9D8B030D-6E8A-4147-A177-3AD203B41FA5}">
                      <a16:colId xmlns:a16="http://schemas.microsoft.com/office/drawing/2014/main" val="20000"/>
                    </a:ext>
                  </a:extLst>
                </a:gridCol>
                <a:gridCol w="3991325">
                  <a:extLst>
                    <a:ext uri="{9D8B030D-6E8A-4147-A177-3AD203B41FA5}">
                      <a16:colId xmlns:a16="http://schemas.microsoft.com/office/drawing/2014/main" val="20001"/>
                    </a:ext>
                  </a:extLst>
                </a:gridCol>
                <a:gridCol w="2625650">
                  <a:extLst>
                    <a:ext uri="{9D8B030D-6E8A-4147-A177-3AD203B41FA5}">
                      <a16:colId xmlns:a16="http://schemas.microsoft.com/office/drawing/2014/main" val="20002"/>
                    </a:ext>
                  </a:extLst>
                </a:gridCol>
              </a:tblGrid>
              <a:tr h="3841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a:t>PROS </a:t>
                      </a:r>
                      <a:endParaRPr/>
                    </a:p>
                  </a:txBody>
                  <a:tcPr marL="91425" marR="91425" marT="91425" marB="91425"/>
                </a:tc>
                <a:tc>
                  <a:txBody>
                    <a:bodyPr/>
                    <a:lstStyle/>
                    <a:p>
                      <a:pPr marL="0" lvl="0" indent="0" algn="l" rtl="0">
                        <a:spcBef>
                          <a:spcPts val="0"/>
                        </a:spcBef>
                        <a:spcAft>
                          <a:spcPts val="0"/>
                        </a:spcAft>
                        <a:buNone/>
                      </a:pPr>
                      <a:r>
                        <a:rPr lang="en-GB"/>
                        <a:t>CONS</a:t>
                      </a:r>
                      <a:endParaRPr/>
                    </a:p>
                  </a:txBody>
                  <a:tcPr marL="91425" marR="91425" marT="91425" marB="91425"/>
                </a:tc>
                <a:extLst>
                  <a:ext uri="{0D108BD9-81ED-4DB2-BD59-A6C34878D82A}">
                    <a16:rowId xmlns:a16="http://schemas.microsoft.com/office/drawing/2014/main" val="10000"/>
                  </a:ext>
                </a:extLst>
              </a:tr>
              <a:tr h="2145875">
                <a:tc>
                  <a:txBody>
                    <a:bodyPr/>
                    <a:lstStyle/>
                    <a:p>
                      <a:pPr marL="0" lvl="0" indent="0" algn="l" rtl="0">
                        <a:spcBef>
                          <a:spcPts val="0"/>
                        </a:spcBef>
                        <a:spcAft>
                          <a:spcPts val="0"/>
                        </a:spcAft>
                        <a:buNone/>
                      </a:pPr>
                      <a:r>
                        <a:rPr lang="en-GB"/>
                        <a:t>DATA MINER PRO</a:t>
                      </a:r>
                      <a:endParaRPr/>
                    </a:p>
                  </a:txBody>
                  <a:tcPr marL="91425" marR="91425" marT="91425" marB="91425"/>
                </a:tc>
                <a:tc>
                  <a:txBody>
                    <a:bodyPr/>
                    <a:lstStyle/>
                    <a:p>
                      <a:pPr marL="457200" lvl="0" indent="-317500" algn="l" rtl="0">
                        <a:spcBef>
                          <a:spcPts val="0"/>
                        </a:spcBef>
                        <a:spcAft>
                          <a:spcPts val="0"/>
                        </a:spcAft>
                        <a:buSzPts val="1400"/>
                        <a:buChar char="-"/>
                      </a:pPr>
                      <a:r>
                        <a:rPr lang="en-GB"/>
                        <a:t>Free to use</a:t>
                      </a:r>
                      <a:endParaRPr/>
                    </a:p>
                    <a:p>
                      <a:pPr marL="457200" lvl="0" indent="-317500" algn="l" rtl="0">
                        <a:spcBef>
                          <a:spcPts val="0"/>
                        </a:spcBef>
                        <a:spcAft>
                          <a:spcPts val="0"/>
                        </a:spcAft>
                        <a:buSzPts val="1400"/>
                        <a:buChar char="-"/>
                      </a:pPr>
                      <a:r>
                        <a:rPr lang="en-GB"/>
                        <a:t>Includes a step by step procedure on helping the user to identify what data is required </a:t>
                      </a:r>
                      <a:endParaRPr/>
                    </a:p>
                    <a:p>
                      <a:pPr marL="457200" lvl="0" indent="-317500" algn="l" rtl="0">
                        <a:spcBef>
                          <a:spcPts val="0"/>
                        </a:spcBef>
                        <a:spcAft>
                          <a:spcPts val="0"/>
                        </a:spcAft>
                        <a:buSzPts val="1400"/>
                        <a:buChar char="-"/>
                      </a:pPr>
                      <a:r>
                        <a:rPr lang="en-GB"/>
                        <a:t>Quite simple to use</a:t>
                      </a:r>
                      <a:endParaRPr/>
                    </a:p>
                    <a:p>
                      <a:pPr marL="457200" lvl="0" indent="-317500" algn="l" rtl="0">
                        <a:spcBef>
                          <a:spcPts val="0"/>
                        </a:spcBef>
                        <a:spcAft>
                          <a:spcPts val="0"/>
                        </a:spcAft>
                        <a:buSzPts val="1400"/>
                        <a:buChar char="-"/>
                      </a:pPr>
                      <a:r>
                        <a:rPr lang="en-GB"/>
                        <a:t>Allows user to save the compiled data to MS Excel</a:t>
                      </a:r>
                      <a:endParaRPr/>
                    </a:p>
                    <a:p>
                      <a:pPr marL="457200" lvl="0" indent="-317500" algn="l" rtl="0">
                        <a:spcBef>
                          <a:spcPts val="0"/>
                        </a:spcBef>
                        <a:spcAft>
                          <a:spcPts val="0"/>
                        </a:spcAft>
                        <a:buSzPts val="1400"/>
                        <a:buChar char="-"/>
                      </a:pPr>
                      <a:r>
                        <a:rPr lang="en-GB"/>
                        <a:t>The software allows user to run their own javascript</a:t>
                      </a:r>
                      <a:endParaRPr/>
                    </a:p>
                  </a:txBody>
                  <a:tcPr marL="91425" marR="91425" marT="91425" marB="91425"/>
                </a:tc>
                <a:tc>
                  <a:txBody>
                    <a:bodyPr/>
                    <a:lstStyle/>
                    <a:p>
                      <a:pPr marL="457200" lvl="0" indent="-317500" algn="l" rtl="0">
                        <a:spcBef>
                          <a:spcPts val="0"/>
                        </a:spcBef>
                        <a:spcAft>
                          <a:spcPts val="0"/>
                        </a:spcAft>
                        <a:buSzPts val="1400"/>
                        <a:buChar char="-"/>
                      </a:pPr>
                      <a:r>
                        <a:rPr lang="en-GB"/>
                        <a:t>Requires some knowledge of HTML for better breakdown of the data.</a:t>
                      </a:r>
                      <a:endParaRPr/>
                    </a:p>
                    <a:p>
                      <a:pPr marL="457200" lvl="0" indent="-317500" algn="l" rtl="0">
                        <a:spcBef>
                          <a:spcPts val="0"/>
                        </a:spcBef>
                        <a:spcAft>
                          <a:spcPts val="0"/>
                        </a:spcAft>
                        <a:buSzPts val="1400"/>
                        <a:buChar char="-"/>
                      </a:pPr>
                      <a:r>
                        <a:rPr lang="en-GB"/>
                        <a:t>At times, the data you want to scrap is not scrapable but this is rare</a:t>
                      </a:r>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1262750">
                <a:tc>
                  <a:txBody>
                    <a:bodyPr/>
                    <a:lstStyle/>
                    <a:p>
                      <a:pPr marL="0" lvl="0" indent="0" algn="l" rtl="0">
                        <a:spcBef>
                          <a:spcPts val="0"/>
                        </a:spcBef>
                        <a:spcAft>
                          <a:spcPts val="0"/>
                        </a:spcAft>
                        <a:buNone/>
                      </a:pPr>
                      <a:r>
                        <a:rPr lang="en-GB"/>
                        <a:t>HELIUM SCRAPER</a:t>
                      </a:r>
                      <a:endParaRPr/>
                    </a:p>
                  </a:txBody>
                  <a:tcPr marL="91425" marR="91425" marT="91425" marB="91425"/>
                </a:tc>
                <a:tc>
                  <a:txBody>
                    <a:bodyPr/>
                    <a:lstStyle/>
                    <a:p>
                      <a:pPr marL="457200" lvl="0" indent="-317500" algn="l" rtl="0">
                        <a:spcBef>
                          <a:spcPts val="0"/>
                        </a:spcBef>
                        <a:spcAft>
                          <a:spcPts val="0"/>
                        </a:spcAft>
                        <a:buSzPts val="1400"/>
                        <a:buChar char="-"/>
                      </a:pPr>
                      <a:r>
                        <a:rPr lang="en-GB"/>
                        <a:t>Does not require programming skills</a:t>
                      </a:r>
                      <a:endParaRPr/>
                    </a:p>
                    <a:p>
                      <a:pPr marL="457200" lvl="0" indent="-317500" algn="l" rtl="0">
                        <a:spcBef>
                          <a:spcPts val="0"/>
                        </a:spcBef>
                        <a:spcAft>
                          <a:spcPts val="0"/>
                        </a:spcAft>
                        <a:buSzPts val="1400"/>
                        <a:buChar char="-"/>
                      </a:pPr>
                      <a:r>
                        <a:rPr lang="en-GB"/>
                        <a:t>Use friendly point-and-click interface</a:t>
                      </a:r>
                      <a:endParaRPr/>
                    </a:p>
                    <a:p>
                      <a:pPr marL="457200" lvl="0" indent="-317500" algn="l" rtl="0">
                        <a:spcBef>
                          <a:spcPts val="0"/>
                        </a:spcBef>
                        <a:spcAft>
                          <a:spcPts val="0"/>
                        </a:spcAft>
                        <a:buSzPts val="1400"/>
                        <a:buChar char="-"/>
                      </a:pPr>
                      <a:r>
                        <a:rPr lang="en-GB"/>
                        <a:t>Easy to use</a:t>
                      </a:r>
                      <a:endParaRPr/>
                    </a:p>
                    <a:p>
                      <a:pPr marL="457200" lvl="0" indent="-317500" algn="l" rtl="0">
                        <a:spcBef>
                          <a:spcPts val="0"/>
                        </a:spcBef>
                        <a:spcAft>
                          <a:spcPts val="0"/>
                        </a:spcAft>
                        <a:buSzPts val="1400"/>
                        <a:buChar char="-"/>
                      </a:pPr>
                      <a:r>
                        <a:rPr lang="en-GB"/>
                        <a:t>Enables the user to scrap more than one website</a:t>
                      </a:r>
                      <a:endParaRPr/>
                    </a:p>
                  </a:txBody>
                  <a:tcPr marL="91425" marR="91425" marT="91425" marB="91425"/>
                </a:tc>
                <a:tc>
                  <a:txBody>
                    <a:bodyPr/>
                    <a:lstStyle/>
                    <a:p>
                      <a:pPr marL="457200" lvl="0" indent="-317500" algn="l" rtl="0">
                        <a:spcBef>
                          <a:spcPts val="0"/>
                        </a:spcBef>
                        <a:spcAft>
                          <a:spcPts val="0"/>
                        </a:spcAft>
                        <a:buSzPts val="1400"/>
                        <a:buChar char="-"/>
                      </a:pPr>
                      <a:r>
                        <a:rPr lang="en-GB"/>
                        <a:t>More advanced as compared to Data Miner</a:t>
                      </a:r>
                      <a:endParaRPr/>
                    </a:p>
                    <a:p>
                      <a:pPr marL="457200" lvl="0" indent="-317500" algn="l" rtl="0">
                        <a:spcBef>
                          <a:spcPts val="0"/>
                        </a:spcBef>
                        <a:spcAft>
                          <a:spcPts val="0"/>
                        </a:spcAft>
                        <a:buSzPts val="1400"/>
                        <a:buChar char="-"/>
                      </a:pPr>
                      <a:r>
                        <a:rPr lang="en-GB"/>
                        <a:t>It is pay-to-use after a 10 day free trial</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Comparison of Data Scraping Tools</a:t>
            </a:r>
            <a:endParaRPr/>
          </a:p>
        </p:txBody>
      </p:sp>
      <p:graphicFrame>
        <p:nvGraphicFramePr>
          <p:cNvPr id="350" name="Google Shape;350;p54"/>
          <p:cNvGraphicFramePr/>
          <p:nvPr/>
        </p:nvGraphicFramePr>
        <p:xfrm>
          <a:off x="507113" y="1174000"/>
          <a:ext cx="3000000" cy="3000000"/>
        </p:xfrm>
        <a:graphic>
          <a:graphicData uri="http://schemas.openxmlformats.org/drawingml/2006/table">
            <a:tbl>
              <a:tblPr>
                <a:noFill/>
                <a:tableStyleId>{2C855294-C795-4E88-A400-C0E6A5089BE2}</a:tableStyleId>
              </a:tblPr>
              <a:tblGrid>
                <a:gridCol w="1918225">
                  <a:extLst>
                    <a:ext uri="{9D8B030D-6E8A-4147-A177-3AD203B41FA5}">
                      <a16:colId xmlns:a16="http://schemas.microsoft.com/office/drawing/2014/main" val="20000"/>
                    </a:ext>
                  </a:extLst>
                </a:gridCol>
                <a:gridCol w="2825775">
                  <a:extLst>
                    <a:ext uri="{9D8B030D-6E8A-4147-A177-3AD203B41FA5}">
                      <a16:colId xmlns:a16="http://schemas.microsoft.com/office/drawing/2014/main" val="20001"/>
                    </a:ext>
                  </a:extLst>
                </a:gridCol>
                <a:gridCol w="3385775">
                  <a:extLst>
                    <a:ext uri="{9D8B030D-6E8A-4147-A177-3AD203B41FA5}">
                      <a16:colId xmlns:a16="http://schemas.microsoft.com/office/drawing/2014/main" val="20002"/>
                    </a:ext>
                  </a:extLst>
                </a:gridCol>
              </a:tblGrid>
              <a:tr h="3841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a:t>PROS </a:t>
                      </a:r>
                      <a:endParaRPr/>
                    </a:p>
                  </a:txBody>
                  <a:tcPr marL="91425" marR="91425" marT="91425" marB="91425"/>
                </a:tc>
                <a:tc>
                  <a:txBody>
                    <a:bodyPr/>
                    <a:lstStyle/>
                    <a:p>
                      <a:pPr marL="0" lvl="0" indent="0" algn="l" rtl="0">
                        <a:spcBef>
                          <a:spcPts val="0"/>
                        </a:spcBef>
                        <a:spcAft>
                          <a:spcPts val="0"/>
                        </a:spcAft>
                        <a:buNone/>
                      </a:pPr>
                      <a:r>
                        <a:rPr lang="en-GB"/>
                        <a:t>CONS</a:t>
                      </a:r>
                      <a:endParaRPr/>
                    </a:p>
                  </a:txBody>
                  <a:tcPr marL="91425" marR="91425" marT="91425" marB="91425"/>
                </a:tc>
                <a:extLst>
                  <a:ext uri="{0D108BD9-81ED-4DB2-BD59-A6C34878D82A}">
                    <a16:rowId xmlns:a16="http://schemas.microsoft.com/office/drawing/2014/main" val="10000"/>
                  </a:ext>
                </a:extLst>
              </a:tr>
              <a:tr h="2005775">
                <a:tc>
                  <a:txBody>
                    <a:bodyPr/>
                    <a:lstStyle/>
                    <a:p>
                      <a:pPr marL="0" lvl="0" indent="0" algn="l" rtl="0">
                        <a:spcBef>
                          <a:spcPts val="0"/>
                        </a:spcBef>
                        <a:spcAft>
                          <a:spcPts val="0"/>
                        </a:spcAft>
                        <a:buNone/>
                      </a:pPr>
                      <a:r>
                        <a:rPr lang="en-GB"/>
                        <a:t>PARSEHUB</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GB"/>
                        <a:t>No coding required user is able to use the program just with clicks of the mouse (easy to use)</a:t>
                      </a:r>
                      <a:endParaRPr/>
                    </a:p>
                    <a:p>
                      <a:pPr marL="457200" lvl="0" indent="-317500" algn="l" rtl="0">
                        <a:spcBef>
                          <a:spcPts val="0"/>
                        </a:spcBef>
                        <a:spcAft>
                          <a:spcPts val="0"/>
                        </a:spcAft>
                        <a:buSzPts val="1400"/>
                        <a:buChar char="-"/>
                      </a:pPr>
                      <a:r>
                        <a:rPr lang="en-GB"/>
                        <a:t>There is a free plan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GB"/>
                        <a:t>200 pages in 40 mins</a:t>
                      </a:r>
                      <a:endParaRPr/>
                    </a:p>
                    <a:p>
                      <a:pPr marL="457200" lvl="0" indent="-317500" algn="l" rtl="0">
                        <a:spcBef>
                          <a:spcPts val="0"/>
                        </a:spcBef>
                        <a:spcAft>
                          <a:spcPts val="0"/>
                        </a:spcAft>
                        <a:buSzPts val="1400"/>
                        <a:buChar char="-"/>
                      </a:pPr>
                      <a:r>
                        <a:rPr lang="en-GB"/>
                        <a:t>Data retention for 14 days</a:t>
                      </a:r>
                      <a:endParaRPr/>
                    </a:p>
                    <a:p>
                      <a:pPr marL="457200" lvl="0" indent="-317500" algn="l" rtl="0">
                        <a:spcBef>
                          <a:spcPts val="0"/>
                        </a:spcBef>
                        <a:spcAft>
                          <a:spcPts val="0"/>
                        </a:spcAft>
                        <a:buSzPts val="1400"/>
                        <a:buChar char="-"/>
                      </a:pPr>
                      <a:r>
                        <a:rPr lang="en-GB"/>
                        <a:t>200 pages per run</a:t>
                      </a:r>
                      <a:endParaRPr/>
                    </a:p>
                    <a:p>
                      <a:pPr marL="457200" lvl="0" indent="-317500" algn="l" rtl="0">
                        <a:spcBef>
                          <a:spcPts val="0"/>
                        </a:spcBef>
                        <a:spcAft>
                          <a:spcPts val="0"/>
                        </a:spcAft>
                        <a:buSzPts val="1400"/>
                        <a:buChar char="-"/>
                      </a:pPr>
                      <a:r>
                        <a:rPr lang="en-GB"/>
                        <a:t>Only able to save 5 configurations</a:t>
                      </a:r>
                      <a:endParaRPr/>
                    </a:p>
                    <a:p>
                      <a:pPr marL="457200" lvl="0" indent="-317500" algn="l" rtl="0">
                        <a:spcBef>
                          <a:spcPts val="0"/>
                        </a:spcBef>
                        <a:spcAft>
                          <a:spcPts val="0"/>
                        </a:spcAft>
                        <a:buSzPts val="1400"/>
                        <a:buChar char="-"/>
                      </a:pPr>
                      <a:r>
                        <a:rPr lang="en-GB"/>
                        <a:t>Keeps crashing when testing on TripAdvisor website</a:t>
                      </a: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97675">
                <a:tc>
                  <a:txBody>
                    <a:bodyPr/>
                    <a:lstStyle/>
                    <a:p>
                      <a:pPr marL="0" lvl="0" indent="0" algn="l" rtl="0">
                        <a:spcBef>
                          <a:spcPts val="0"/>
                        </a:spcBef>
                        <a:spcAft>
                          <a:spcPts val="0"/>
                        </a:spcAft>
                        <a:buNone/>
                      </a:pPr>
                      <a:r>
                        <a:rPr lang="en-GB"/>
                        <a:t>WEBHARVY </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GB"/>
                        <a:t>Very easy to use </a:t>
                      </a:r>
                      <a:endParaRPr/>
                    </a:p>
                    <a:p>
                      <a:pPr marL="457200" lvl="0" indent="-317500" algn="l" rtl="0">
                        <a:spcBef>
                          <a:spcPts val="0"/>
                        </a:spcBef>
                        <a:spcAft>
                          <a:spcPts val="0"/>
                        </a:spcAft>
                        <a:buSzPts val="1400"/>
                        <a:buChar char="-"/>
                      </a:pPr>
                      <a:r>
                        <a:rPr lang="en-GB"/>
                        <a:t>Easy to organise </a:t>
                      </a:r>
                      <a:endParaRPr/>
                    </a:p>
                    <a:p>
                      <a:pPr marL="457200" lvl="0" indent="-317500" algn="l" rtl="0">
                        <a:spcBef>
                          <a:spcPts val="0"/>
                        </a:spcBef>
                        <a:spcAft>
                          <a:spcPts val="0"/>
                        </a:spcAft>
                        <a:buSzPts val="1400"/>
                        <a:buChar char="-"/>
                      </a:pPr>
                      <a:r>
                        <a:rPr lang="en-GB"/>
                        <a:t>Able to select the information that we need for the project.</a:t>
                      </a:r>
                      <a:endParaRPr/>
                    </a:p>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GB"/>
                        <a:t>Need to pay after a 15 day trial</a:t>
                      </a:r>
                      <a:endParaRPr/>
                    </a:p>
                    <a:p>
                      <a:pPr marL="457200" lvl="0" indent="-317500" algn="l" rtl="0">
                        <a:spcBef>
                          <a:spcPts val="0"/>
                        </a:spcBef>
                        <a:spcAft>
                          <a:spcPts val="0"/>
                        </a:spcAft>
                        <a:buSzPts val="1400"/>
                        <a:buChar char="-"/>
                      </a:pPr>
                      <a:r>
                        <a:rPr lang="en-GB"/>
                        <a:t>It is limited to capture only 2 pages of data from web sites during the trial</a:t>
                      </a:r>
                      <a:endParaRPr/>
                    </a:p>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5"/>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Comparison of Data Scraping Tools</a:t>
            </a:r>
            <a:endParaRPr/>
          </a:p>
        </p:txBody>
      </p:sp>
      <p:graphicFrame>
        <p:nvGraphicFramePr>
          <p:cNvPr id="356" name="Google Shape;356;p55"/>
          <p:cNvGraphicFramePr/>
          <p:nvPr/>
        </p:nvGraphicFramePr>
        <p:xfrm>
          <a:off x="681300" y="1721500"/>
          <a:ext cx="3000000" cy="3000000"/>
        </p:xfrm>
        <a:graphic>
          <a:graphicData uri="http://schemas.openxmlformats.org/drawingml/2006/table">
            <a:tbl>
              <a:tblPr>
                <a:noFill/>
                <a:tableStyleId>{2C855294-C795-4E88-A400-C0E6A5089BE2}</a:tableStyleId>
              </a:tblPr>
              <a:tblGrid>
                <a:gridCol w="1712650">
                  <a:extLst>
                    <a:ext uri="{9D8B030D-6E8A-4147-A177-3AD203B41FA5}">
                      <a16:colId xmlns:a16="http://schemas.microsoft.com/office/drawing/2014/main" val="20000"/>
                    </a:ext>
                  </a:extLst>
                </a:gridCol>
                <a:gridCol w="2813925">
                  <a:extLst>
                    <a:ext uri="{9D8B030D-6E8A-4147-A177-3AD203B41FA5}">
                      <a16:colId xmlns:a16="http://schemas.microsoft.com/office/drawing/2014/main" val="20001"/>
                    </a:ext>
                  </a:extLst>
                </a:gridCol>
                <a:gridCol w="3254825">
                  <a:extLst>
                    <a:ext uri="{9D8B030D-6E8A-4147-A177-3AD203B41FA5}">
                      <a16:colId xmlns:a16="http://schemas.microsoft.com/office/drawing/2014/main" val="20002"/>
                    </a:ext>
                  </a:extLst>
                </a:gridCol>
              </a:tblGrid>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a:t>PROS </a:t>
                      </a:r>
                      <a:endParaRPr/>
                    </a:p>
                  </a:txBody>
                  <a:tcPr marL="91425" marR="91425" marT="91425" marB="91425"/>
                </a:tc>
                <a:tc>
                  <a:txBody>
                    <a:bodyPr/>
                    <a:lstStyle/>
                    <a:p>
                      <a:pPr marL="0" lvl="0" indent="0" algn="l" rtl="0">
                        <a:spcBef>
                          <a:spcPts val="0"/>
                        </a:spcBef>
                        <a:spcAft>
                          <a:spcPts val="0"/>
                        </a:spcAft>
                        <a:buNone/>
                      </a:pPr>
                      <a:r>
                        <a:rPr lang="en-GB"/>
                        <a:t>CONS</a:t>
                      </a:r>
                      <a:endParaRPr/>
                    </a:p>
                  </a:txBody>
                  <a:tcPr marL="91425" marR="91425" marT="91425" marB="91425"/>
                </a:tc>
                <a:extLst>
                  <a:ext uri="{0D108BD9-81ED-4DB2-BD59-A6C34878D82A}">
                    <a16:rowId xmlns:a16="http://schemas.microsoft.com/office/drawing/2014/main" val="10000"/>
                  </a:ext>
                </a:extLst>
              </a:tr>
              <a:tr h="1497675">
                <a:tc>
                  <a:txBody>
                    <a:bodyPr/>
                    <a:lstStyle/>
                    <a:p>
                      <a:pPr marL="0" lvl="0" indent="0" algn="l" rtl="0">
                        <a:spcBef>
                          <a:spcPts val="0"/>
                        </a:spcBef>
                        <a:spcAft>
                          <a:spcPts val="0"/>
                        </a:spcAft>
                        <a:buNone/>
                      </a:pPr>
                      <a:r>
                        <a:rPr lang="en-GB"/>
                        <a:t>OCTOPARSE</a:t>
                      </a:r>
                      <a:endParaRPr/>
                    </a:p>
                  </a:txBody>
                  <a:tcPr marL="91425" marR="91425" marT="91425" marB="91425"/>
                </a:tc>
                <a:tc>
                  <a:txBody>
                    <a:bodyPr/>
                    <a:lstStyle/>
                    <a:p>
                      <a:pPr marL="457200" lvl="0" indent="-317500" algn="l" rtl="0">
                        <a:spcBef>
                          <a:spcPts val="0"/>
                        </a:spcBef>
                        <a:spcAft>
                          <a:spcPts val="0"/>
                        </a:spcAft>
                        <a:buSzPts val="1400"/>
                        <a:buChar char="-"/>
                      </a:pPr>
                      <a:r>
                        <a:rPr lang="en-GB"/>
                        <a:t>No coding required user is able to use the program just with clicks of the mouse (easy to use)</a:t>
                      </a:r>
                      <a:endParaRPr/>
                    </a:p>
                    <a:p>
                      <a:pPr marL="457200" lvl="0" indent="-317500" algn="l" rtl="0">
                        <a:spcBef>
                          <a:spcPts val="0"/>
                        </a:spcBef>
                        <a:spcAft>
                          <a:spcPts val="0"/>
                        </a:spcAft>
                        <a:buSzPts val="1400"/>
                        <a:buChar char="-"/>
                      </a:pPr>
                      <a:r>
                        <a:rPr lang="en-GB"/>
                        <a:t>The mined results are accurate </a:t>
                      </a:r>
                      <a:endParaRPr/>
                    </a:p>
                    <a:p>
                      <a:pPr marL="457200" lvl="0" indent="-317500" algn="l" rtl="0">
                        <a:spcBef>
                          <a:spcPts val="0"/>
                        </a:spcBef>
                        <a:spcAft>
                          <a:spcPts val="0"/>
                        </a:spcAft>
                        <a:buSzPts val="1400"/>
                        <a:buChar char="-"/>
                      </a:pPr>
                      <a:r>
                        <a:rPr lang="en-GB"/>
                        <a:t>Unlimited pages per crawl</a:t>
                      </a:r>
                      <a:endParaRPr/>
                    </a:p>
                    <a:p>
                      <a:pPr marL="457200" lvl="0" indent="-317500" algn="l" rtl="0">
                        <a:spcBef>
                          <a:spcPts val="0"/>
                        </a:spcBef>
                        <a:spcAft>
                          <a:spcPts val="0"/>
                        </a:spcAft>
                        <a:buSzPts val="1400"/>
                        <a:buChar char="-"/>
                      </a:pPr>
                      <a:r>
                        <a:rPr lang="en-GB"/>
                        <a:t>Able to run 2 concurrent mines per local run</a:t>
                      </a:r>
                      <a:endParaRPr/>
                    </a:p>
                    <a:p>
                      <a:pPr marL="0" lvl="0" indent="0" algn="l" rtl="0">
                        <a:spcBef>
                          <a:spcPts val="0"/>
                        </a:spcBef>
                        <a:spcAft>
                          <a:spcPts val="0"/>
                        </a:spcAft>
                        <a:buNone/>
                      </a:pPr>
                      <a:endParaRPr/>
                    </a:p>
                  </a:txBody>
                  <a:tcPr marL="91425" marR="91425" marT="91425" marB="91425"/>
                </a:tc>
                <a:tc>
                  <a:txBody>
                    <a:bodyPr/>
                    <a:lstStyle/>
                    <a:p>
                      <a:pPr marL="457200" lvl="0" indent="-317500" algn="l" rtl="0">
                        <a:spcBef>
                          <a:spcPts val="0"/>
                        </a:spcBef>
                        <a:spcAft>
                          <a:spcPts val="0"/>
                        </a:spcAft>
                        <a:buSzPts val="1400"/>
                        <a:buChar char="-"/>
                      </a:pPr>
                      <a:r>
                        <a:rPr lang="en-GB"/>
                        <a:t>Takes a long time to mine the data</a:t>
                      </a:r>
                      <a:endParaRPr/>
                    </a:p>
                    <a:p>
                      <a:pPr marL="457200" lvl="0" indent="-317500" algn="l" rtl="0">
                        <a:spcBef>
                          <a:spcPts val="0"/>
                        </a:spcBef>
                        <a:spcAft>
                          <a:spcPts val="0"/>
                        </a:spcAft>
                        <a:buSzPts val="1400"/>
                        <a:buChar char="-"/>
                      </a:pPr>
                      <a:r>
                        <a:rPr lang="en-GB"/>
                        <a:t>Only 10,000 lines of data per export </a:t>
                      </a:r>
                      <a:endParaRPr/>
                    </a:p>
                    <a:p>
                      <a:pPr marL="457200" lvl="0" indent="-317500" algn="l" rtl="0">
                        <a:spcBef>
                          <a:spcPts val="0"/>
                        </a:spcBef>
                        <a:spcAft>
                          <a:spcPts val="0"/>
                        </a:spcAft>
                        <a:buSzPts val="1400"/>
                        <a:buChar char="-"/>
                      </a:pPr>
                      <a:r>
                        <a:rPr lang="en-GB"/>
                        <a:t>Only able to save 10 configurations</a:t>
                      </a:r>
                      <a:endParaRPr/>
                    </a:p>
                    <a:p>
                      <a:pPr marL="45720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6"/>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Why did we chose Data Miner Pro ?</a:t>
            </a:r>
            <a:endParaRPr/>
          </a:p>
        </p:txBody>
      </p:sp>
      <p:sp>
        <p:nvSpPr>
          <p:cNvPr id="362" name="Google Shape;362;p56"/>
          <p:cNvSpPr txBox="1">
            <a:spLocks noGrp="1"/>
          </p:cNvSpPr>
          <p:nvPr>
            <p:ph type="body" idx="1"/>
          </p:nvPr>
        </p:nvSpPr>
        <p:spPr>
          <a:xfrm>
            <a:off x="665290" y="1200225"/>
            <a:ext cx="7782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Would not keep have error/running into problem like other software</a:t>
            </a:r>
            <a:endParaRPr/>
          </a:p>
          <a:p>
            <a:pPr marL="457200" lvl="0" indent="-381000" algn="l" rtl="0">
              <a:spcBef>
                <a:spcPts val="0"/>
              </a:spcBef>
              <a:spcAft>
                <a:spcPts val="0"/>
              </a:spcAft>
              <a:buSzPts val="2400"/>
              <a:buChar char="-"/>
            </a:pPr>
            <a:r>
              <a:rPr lang="en-GB"/>
              <a:t>Free to use with limitations of 500 pages per account </a:t>
            </a:r>
            <a:endParaRPr/>
          </a:p>
          <a:p>
            <a:pPr marL="457200" lvl="0" indent="-381000" algn="l" rtl="0">
              <a:spcBef>
                <a:spcPts val="0"/>
              </a:spcBef>
              <a:spcAft>
                <a:spcPts val="0"/>
              </a:spcAft>
              <a:buSzPts val="2400"/>
              <a:buChar char="-"/>
            </a:pPr>
            <a:r>
              <a:rPr lang="en-GB"/>
              <a:t>Includes a step by step procedure on helping the user to identify what data is required </a:t>
            </a:r>
            <a:endParaRPr/>
          </a:p>
          <a:p>
            <a:pPr marL="457200" lvl="0" indent="-381000" algn="l" rtl="0">
              <a:spcBef>
                <a:spcPts val="0"/>
              </a:spcBef>
              <a:spcAft>
                <a:spcPts val="0"/>
              </a:spcAft>
              <a:buSzPts val="2400"/>
              <a:buChar char="-"/>
            </a:pPr>
            <a:r>
              <a:rPr lang="en-GB"/>
              <a:t>Fairly simple to use</a:t>
            </a:r>
            <a:endParaRPr/>
          </a:p>
          <a:p>
            <a:pPr marL="457200" lvl="0" indent="-381000" algn="l" rtl="0">
              <a:spcBef>
                <a:spcPts val="0"/>
              </a:spcBef>
              <a:spcAft>
                <a:spcPts val="0"/>
              </a:spcAft>
              <a:buSzPts val="2400"/>
              <a:buChar char="-"/>
            </a:pPr>
            <a:r>
              <a:rPr lang="en-GB"/>
              <a:t>Allows user to save the compiled data without much process to MS Excel</a:t>
            </a:r>
            <a:endParaRPr/>
          </a:p>
          <a:p>
            <a:pPr marL="457200" lvl="0" indent="-381000" algn="l" rtl="0">
              <a:spcBef>
                <a:spcPts val="0"/>
              </a:spcBef>
              <a:spcAft>
                <a:spcPts val="0"/>
              </a:spcAft>
              <a:buSzPts val="2400"/>
              <a:buChar char="-"/>
            </a:pPr>
            <a:r>
              <a:rPr lang="en-GB"/>
              <a:t>The software allows user to run their own javascript if needed</a:t>
            </a:r>
            <a:endParaRPr/>
          </a:p>
          <a:p>
            <a:pPr marL="0" lvl="0" indent="0" algn="l" rtl="0">
              <a:spcBef>
                <a:spcPts val="48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txBox="1">
            <a:spLocks noGrp="1"/>
          </p:cNvSpPr>
          <p:nvPr>
            <p:ph type="title"/>
          </p:nvPr>
        </p:nvSpPr>
        <p:spPr>
          <a:xfrm>
            <a:off x="3974004" y="670025"/>
            <a:ext cx="44730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Data Scraping Demo </a:t>
            </a:r>
            <a:endParaRPr/>
          </a:p>
        </p:txBody>
      </p:sp>
      <p:sp>
        <p:nvSpPr>
          <p:cNvPr id="368" name="Google Shape;368;p57"/>
          <p:cNvSpPr txBox="1">
            <a:spLocks noGrp="1"/>
          </p:cNvSpPr>
          <p:nvPr>
            <p:ph type="body" idx="1"/>
          </p:nvPr>
        </p:nvSpPr>
        <p:spPr>
          <a:xfrm>
            <a:off x="3974210" y="1238250"/>
            <a:ext cx="4473000" cy="33909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GB"/>
              <a:t>First you will need to create a recipe.</a:t>
            </a:r>
            <a:endParaRPr/>
          </a:p>
          <a:p>
            <a:pPr marL="457200" lvl="0" indent="-381000" algn="l" rtl="0">
              <a:spcBef>
                <a:spcPts val="0"/>
              </a:spcBef>
              <a:spcAft>
                <a:spcPts val="0"/>
              </a:spcAft>
              <a:buSzPts val="2400"/>
              <a:buChar char="-"/>
            </a:pPr>
            <a:r>
              <a:rPr lang="en-GB"/>
              <a:t>Then you will need to choose the type of page that you are scrapping.</a:t>
            </a:r>
            <a:endParaRPr/>
          </a:p>
          <a:p>
            <a:pPr marL="457200" lvl="0" indent="-381000" algn="l" rtl="0">
              <a:spcBef>
                <a:spcPts val="0"/>
              </a:spcBef>
              <a:spcAft>
                <a:spcPts val="0"/>
              </a:spcAft>
              <a:buSzPts val="2400"/>
              <a:buChar char="-"/>
            </a:pPr>
            <a:r>
              <a:rPr lang="en-GB"/>
              <a:t>Since the Reviews are a List Page we will go ahead and select that.</a:t>
            </a:r>
            <a:endParaRPr/>
          </a:p>
        </p:txBody>
      </p:sp>
      <p:pic>
        <p:nvPicPr>
          <p:cNvPr id="369" name="Google Shape;369;p57"/>
          <p:cNvPicPr preferRelativeResize="0"/>
          <p:nvPr/>
        </p:nvPicPr>
        <p:blipFill>
          <a:blip r:embed="rId3">
            <a:alphaModFix/>
          </a:blip>
          <a:stretch>
            <a:fillRect/>
          </a:stretch>
        </p:blipFill>
        <p:spPr>
          <a:xfrm>
            <a:off x="3" y="0"/>
            <a:ext cx="3973995"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8"/>
          <p:cNvSpPr txBox="1">
            <a:spLocks noGrp="1"/>
          </p:cNvSpPr>
          <p:nvPr>
            <p:ph type="title"/>
          </p:nvPr>
        </p:nvSpPr>
        <p:spPr>
          <a:xfrm>
            <a:off x="3992054" y="670025"/>
            <a:ext cx="44550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Scraping Demo</a:t>
            </a:r>
            <a:endParaRPr/>
          </a:p>
        </p:txBody>
      </p:sp>
      <p:sp>
        <p:nvSpPr>
          <p:cNvPr id="375" name="Google Shape;375;p58"/>
          <p:cNvSpPr txBox="1">
            <a:spLocks noGrp="1"/>
          </p:cNvSpPr>
          <p:nvPr>
            <p:ph type="body" idx="1"/>
          </p:nvPr>
        </p:nvSpPr>
        <p:spPr>
          <a:xfrm>
            <a:off x="3992171" y="1238250"/>
            <a:ext cx="4455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Next select the rows of data that you will like to scrape by clicking on Find then hover over the row that you will like to scrape and press SHIFT.</a:t>
            </a:r>
            <a:endParaRPr/>
          </a:p>
        </p:txBody>
      </p:sp>
      <p:pic>
        <p:nvPicPr>
          <p:cNvPr id="376" name="Google Shape;376;p58"/>
          <p:cNvPicPr preferRelativeResize="0"/>
          <p:nvPr/>
        </p:nvPicPr>
        <p:blipFill>
          <a:blip r:embed="rId3">
            <a:alphaModFix/>
          </a:blip>
          <a:stretch>
            <a:fillRect/>
          </a:stretch>
        </p:blipFill>
        <p:spPr>
          <a:xfrm>
            <a:off x="-4" y="0"/>
            <a:ext cx="3992058"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9"/>
          <p:cNvSpPr txBox="1">
            <a:spLocks noGrp="1"/>
          </p:cNvSpPr>
          <p:nvPr>
            <p:ph type="title"/>
          </p:nvPr>
        </p:nvSpPr>
        <p:spPr>
          <a:xfrm>
            <a:off x="3992054" y="670025"/>
            <a:ext cx="44550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Scraping Demo</a:t>
            </a:r>
            <a:endParaRPr/>
          </a:p>
        </p:txBody>
      </p:sp>
      <p:sp>
        <p:nvSpPr>
          <p:cNvPr id="382" name="Google Shape;382;p59"/>
          <p:cNvSpPr txBox="1">
            <a:spLocks noGrp="1"/>
          </p:cNvSpPr>
          <p:nvPr>
            <p:ph type="body" idx="1"/>
          </p:nvPr>
        </p:nvSpPr>
        <p:spPr>
          <a:xfrm>
            <a:off x="3992171" y="1238250"/>
            <a:ext cx="4455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After that you will need to select the columns that contains the data you want in the file.</a:t>
            </a:r>
            <a:endParaRPr/>
          </a:p>
          <a:p>
            <a:pPr marL="457200" lvl="0" indent="-381000" algn="l" rtl="0">
              <a:spcBef>
                <a:spcPts val="0"/>
              </a:spcBef>
              <a:spcAft>
                <a:spcPts val="0"/>
              </a:spcAft>
              <a:buSzPts val="2400"/>
              <a:buChar char="-"/>
            </a:pPr>
            <a:r>
              <a:rPr lang="en-GB"/>
              <a:t>For Reviewer, Review title and Review Content we have tasked the program to extract the text since that is what we need from those columns</a:t>
            </a:r>
            <a:endParaRPr/>
          </a:p>
        </p:txBody>
      </p:sp>
      <p:pic>
        <p:nvPicPr>
          <p:cNvPr id="383" name="Google Shape;383;p59"/>
          <p:cNvPicPr preferRelativeResize="0"/>
          <p:nvPr/>
        </p:nvPicPr>
        <p:blipFill>
          <a:blip r:embed="rId3">
            <a:alphaModFix/>
          </a:blip>
          <a:stretch>
            <a:fillRect/>
          </a:stretch>
        </p:blipFill>
        <p:spPr>
          <a:xfrm>
            <a:off x="-4" y="0"/>
            <a:ext cx="3705659"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681310" y="708742"/>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Agenda</a:t>
            </a:r>
            <a:endParaRPr/>
          </a:p>
        </p:txBody>
      </p:sp>
      <p:sp>
        <p:nvSpPr>
          <p:cNvPr id="236" name="Google Shape;236;p42"/>
          <p:cNvSpPr txBox="1">
            <a:spLocks noGrp="1"/>
          </p:cNvSpPr>
          <p:nvPr>
            <p:ph type="body" idx="1"/>
          </p:nvPr>
        </p:nvSpPr>
        <p:spPr>
          <a:xfrm>
            <a:off x="627590" y="1162050"/>
            <a:ext cx="7477200" cy="2819400"/>
          </a:xfrm>
          <a:prstGeom prst="rect">
            <a:avLst/>
          </a:prstGeom>
        </p:spPr>
        <p:txBody>
          <a:bodyPr spcFirstLastPara="1" wrap="square" lIns="91425" tIns="45700" rIns="91425" bIns="45700" anchor="t" anchorCtr="0">
            <a:noAutofit/>
          </a:bodyPr>
          <a:lstStyle/>
          <a:p>
            <a:pPr marL="457200" lvl="0" indent="-355600" algn="l" rtl="0">
              <a:spcBef>
                <a:spcPts val="480"/>
              </a:spcBef>
              <a:spcAft>
                <a:spcPts val="0"/>
              </a:spcAft>
              <a:buSzPts val="2000"/>
              <a:buAutoNum type="arabicPeriod"/>
            </a:pPr>
            <a:r>
              <a:rPr lang="en-GB" sz="2000"/>
              <a:t>Introduction</a:t>
            </a:r>
            <a:endParaRPr sz="2000"/>
          </a:p>
          <a:p>
            <a:pPr marL="457200" lvl="0" indent="-355600" algn="l" rtl="0">
              <a:spcBef>
                <a:spcPts val="0"/>
              </a:spcBef>
              <a:spcAft>
                <a:spcPts val="0"/>
              </a:spcAft>
              <a:buSzPts val="2000"/>
              <a:buAutoNum type="arabicPeriod"/>
            </a:pPr>
            <a:r>
              <a:rPr lang="en-GB" sz="2000"/>
              <a:t>Project specifications</a:t>
            </a:r>
            <a:endParaRPr sz="2000"/>
          </a:p>
          <a:p>
            <a:pPr marL="457200" lvl="0" indent="-355600" algn="l" rtl="0">
              <a:spcBef>
                <a:spcPts val="0"/>
              </a:spcBef>
              <a:spcAft>
                <a:spcPts val="0"/>
              </a:spcAft>
              <a:buSzPts val="2000"/>
              <a:buAutoNum type="arabicPeriod"/>
            </a:pPr>
            <a:r>
              <a:rPr lang="en-GB" sz="2000"/>
              <a:t>Business analysis</a:t>
            </a:r>
            <a:endParaRPr sz="2000"/>
          </a:p>
          <a:p>
            <a:pPr marL="457200" lvl="0" indent="-355600" algn="l" rtl="0">
              <a:spcBef>
                <a:spcPts val="0"/>
              </a:spcBef>
              <a:spcAft>
                <a:spcPts val="0"/>
              </a:spcAft>
              <a:buSzPts val="2000"/>
              <a:buAutoNum type="arabicPeriod"/>
            </a:pPr>
            <a:r>
              <a:rPr lang="en-GB" sz="2000"/>
              <a:t>Project Schedule</a:t>
            </a:r>
            <a:endParaRPr sz="2000"/>
          </a:p>
          <a:p>
            <a:pPr marL="457200" lvl="0" indent="-355600" algn="l" rtl="0">
              <a:spcBef>
                <a:spcPts val="0"/>
              </a:spcBef>
              <a:spcAft>
                <a:spcPts val="0"/>
              </a:spcAft>
              <a:buSzPts val="2000"/>
              <a:buAutoNum type="arabicPeriod"/>
            </a:pPr>
            <a:r>
              <a:rPr lang="en-GB" sz="2000"/>
              <a:t>Task Allocation &amp; Progress</a:t>
            </a:r>
            <a:endParaRPr sz="2000"/>
          </a:p>
          <a:p>
            <a:pPr marL="457200" lvl="0" indent="-355600" algn="l" rtl="0">
              <a:spcBef>
                <a:spcPts val="0"/>
              </a:spcBef>
              <a:spcAft>
                <a:spcPts val="0"/>
              </a:spcAft>
              <a:buSzPts val="2000"/>
              <a:buAutoNum type="arabicPeriod"/>
            </a:pPr>
            <a:r>
              <a:rPr lang="en-GB" sz="2000"/>
              <a:t>Data Scraping</a:t>
            </a:r>
            <a:endParaRPr sz="2000"/>
          </a:p>
          <a:p>
            <a:pPr marL="457200" lvl="0" indent="-355600" algn="l" rtl="0">
              <a:spcBef>
                <a:spcPts val="0"/>
              </a:spcBef>
              <a:spcAft>
                <a:spcPts val="0"/>
              </a:spcAft>
              <a:buSzPts val="2000"/>
              <a:buChar char="-"/>
            </a:pPr>
            <a:r>
              <a:rPr lang="en-GB" sz="2000"/>
              <a:t>Comparison of data scraping tools</a:t>
            </a:r>
            <a:endParaRPr sz="2000"/>
          </a:p>
          <a:p>
            <a:pPr marL="457200" lvl="0" indent="-355600" algn="l" rtl="0">
              <a:spcBef>
                <a:spcPts val="0"/>
              </a:spcBef>
              <a:spcAft>
                <a:spcPts val="0"/>
              </a:spcAft>
              <a:buSzPts val="2000"/>
              <a:buChar char="-"/>
            </a:pPr>
            <a:r>
              <a:rPr lang="en-GB" sz="2000"/>
              <a:t>Data Scraping Demo</a:t>
            </a:r>
            <a:endParaRPr sz="2000"/>
          </a:p>
          <a:p>
            <a:pPr marL="457200" lvl="0" indent="-355600" algn="l" rtl="0">
              <a:spcBef>
                <a:spcPts val="0"/>
              </a:spcBef>
              <a:spcAft>
                <a:spcPts val="0"/>
              </a:spcAft>
              <a:buSzPts val="2000"/>
              <a:buAutoNum type="arabicPeriod"/>
            </a:pPr>
            <a:r>
              <a:rPr lang="en-GB" sz="2000"/>
              <a:t>Data Analysis</a:t>
            </a:r>
            <a:endParaRPr sz="2000"/>
          </a:p>
          <a:p>
            <a:pPr marL="457200" lvl="0" indent="-355600" algn="l" rtl="0">
              <a:spcBef>
                <a:spcPts val="0"/>
              </a:spcBef>
              <a:spcAft>
                <a:spcPts val="0"/>
              </a:spcAft>
              <a:buSzPts val="2000"/>
              <a:buChar char="-"/>
            </a:pPr>
            <a:r>
              <a:rPr lang="en-GB" sz="2000"/>
              <a:t>Text Mining</a:t>
            </a:r>
            <a:endParaRPr sz="2000"/>
          </a:p>
          <a:p>
            <a:pPr marL="457200" lvl="0" indent="-355600" algn="l" rtl="0">
              <a:spcBef>
                <a:spcPts val="0"/>
              </a:spcBef>
              <a:spcAft>
                <a:spcPts val="0"/>
              </a:spcAft>
              <a:buSzPts val="2000"/>
              <a:buChar char="-"/>
            </a:pPr>
            <a:r>
              <a:rPr lang="en-GB" sz="2000"/>
              <a:t>List of questions</a:t>
            </a:r>
            <a:endParaRPr sz="2000"/>
          </a:p>
          <a:p>
            <a:pPr marL="457200" lvl="0" indent="-355600" algn="l" rtl="0">
              <a:spcBef>
                <a:spcPts val="0"/>
              </a:spcBef>
              <a:spcAft>
                <a:spcPts val="0"/>
              </a:spcAft>
              <a:buSzPts val="2000"/>
              <a:buChar char="-"/>
            </a:pPr>
            <a:r>
              <a:rPr lang="en-GB" sz="2000"/>
              <a:t>Tableau Demo</a:t>
            </a:r>
            <a:endParaRPr sz="2000"/>
          </a:p>
          <a:p>
            <a:pPr marL="457200" lvl="0" indent="0" algn="l" rtl="0">
              <a:spcBef>
                <a:spcPts val="48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0"/>
          <p:cNvSpPr txBox="1">
            <a:spLocks noGrp="1"/>
          </p:cNvSpPr>
          <p:nvPr>
            <p:ph type="title"/>
          </p:nvPr>
        </p:nvSpPr>
        <p:spPr>
          <a:xfrm>
            <a:off x="3992054" y="670025"/>
            <a:ext cx="44550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Scraping Demo</a:t>
            </a:r>
            <a:endParaRPr/>
          </a:p>
        </p:txBody>
      </p:sp>
      <p:sp>
        <p:nvSpPr>
          <p:cNvPr id="389" name="Google Shape;389;p60"/>
          <p:cNvSpPr txBox="1">
            <a:spLocks noGrp="1"/>
          </p:cNvSpPr>
          <p:nvPr>
            <p:ph type="body" idx="1"/>
          </p:nvPr>
        </p:nvSpPr>
        <p:spPr>
          <a:xfrm>
            <a:off x="3992171" y="1238250"/>
            <a:ext cx="4455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For Date of Stay and Trip Type we have selected the “Text - Exclude Children” as it will then not include the header like “Date of Stay” and it will just take in “October 2020”</a:t>
            </a:r>
            <a:endParaRPr/>
          </a:p>
        </p:txBody>
      </p:sp>
      <p:pic>
        <p:nvPicPr>
          <p:cNvPr id="390" name="Google Shape;390;p60"/>
          <p:cNvPicPr preferRelativeResize="0"/>
          <p:nvPr/>
        </p:nvPicPr>
        <p:blipFill>
          <a:blip r:embed="rId3">
            <a:alphaModFix/>
          </a:blip>
          <a:stretch>
            <a:fillRect/>
          </a:stretch>
        </p:blipFill>
        <p:spPr>
          <a:xfrm>
            <a:off x="0" y="1123325"/>
            <a:ext cx="4080000" cy="2387600"/>
          </a:xfrm>
          <a:prstGeom prst="rect">
            <a:avLst/>
          </a:prstGeom>
          <a:noFill/>
          <a:ln>
            <a:noFill/>
          </a:ln>
        </p:spPr>
      </p:pic>
      <p:pic>
        <p:nvPicPr>
          <p:cNvPr id="391" name="Google Shape;391;p60"/>
          <p:cNvPicPr preferRelativeResize="0"/>
          <p:nvPr/>
        </p:nvPicPr>
        <p:blipFill>
          <a:blip r:embed="rId4">
            <a:alphaModFix/>
          </a:blip>
          <a:stretch>
            <a:fillRect/>
          </a:stretch>
        </p:blipFill>
        <p:spPr>
          <a:xfrm>
            <a:off x="152400" y="3663325"/>
            <a:ext cx="2628900" cy="43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1"/>
          <p:cNvSpPr txBox="1">
            <a:spLocks noGrp="1"/>
          </p:cNvSpPr>
          <p:nvPr>
            <p:ph type="title"/>
          </p:nvPr>
        </p:nvSpPr>
        <p:spPr>
          <a:xfrm>
            <a:off x="3992054" y="670025"/>
            <a:ext cx="44550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Scraping Demo</a:t>
            </a:r>
            <a:endParaRPr/>
          </a:p>
        </p:txBody>
      </p:sp>
      <p:sp>
        <p:nvSpPr>
          <p:cNvPr id="397" name="Google Shape;397;p61"/>
          <p:cNvSpPr txBox="1">
            <a:spLocks noGrp="1"/>
          </p:cNvSpPr>
          <p:nvPr>
            <p:ph type="body" idx="1"/>
          </p:nvPr>
        </p:nvSpPr>
        <p:spPr>
          <a:xfrm>
            <a:off x="3992171" y="1238250"/>
            <a:ext cx="4455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For Rating column we will need to select the “Other Attribute” and in the attribute name type “class” this will tell the program to extract the class from the line of code which is “ui_bubble_rating”</a:t>
            </a:r>
            <a:endParaRPr/>
          </a:p>
        </p:txBody>
      </p:sp>
      <p:pic>
        <p:nvPicPr>
          <p:cNvPr id="398" name="Google Shape;398;p61"/>
          <p:cNvPicPr preferRelativeResize="0"/>
          <p:nvPr/>
        </p:nvPicPr>
        <p:blipFill>
          <a:blip r:embed="rId3">
            <a:alphaModFix/>
          </a:blip>
          <a:stretch>
            <a:fillRect/>
          </a:stretch>
        </p:blipFill>
        <p:spPr>
          <a:xfrm>
            <a:off x="0" y="149400"/>
            <a:ext cx="3687370" cy="1765695"/>
          </a:xfrm>
          <a:prstGeom prst="rect">
            <a:avLst/>
          </a:prstGeom>
          <a:noFill/>
          <a:ln>
            <a:noFill/>
          </a:ln>
        </p:spPr>
      </p:pic>
      <p:pic>
        <p:nvPicPr>
          <p:cNvPr id="399" name="Google Shape;399;p61"/>
          <p:cNvPicPr preferRelativeResize="0"/>
          <p:nvPr/>
        </p:nvPicPr>
        <p:blipFill>
          <a:blip r:embed="rId4">
            <a:alphaModFix/>
          </a:blip>
          <a:stretch>
            <a:fillRect/>
          </a:stretch>
        </p:blipFill>
        <p:spPr>
          <a:xfrm>
            <a:off x="633963" y="1915101"/>
            <a:ext cx="2419440" cy="3228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2"/>
          <p:cNvSpPr txBox="1">
            <a:spLocks noGrp="1"/>
          </p:cNvSpPr>
          <p:nvPr>
            <p:ph type="title"/>
          </p:nvPr>
        </p:nvSpPr>
        <p:spPr>
          <a:xfrm>
            <a:off x="3992054" y="670025"/>
            <a:ext cx="44550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Scraping Demo</a:t>
            </a:r>
            <a:endParaRPr/>
          </a:p>
        </p:txBody>
      </p:sp>
      <p:sp>
        <p:nvSpPr>
          <p:cNvPr id="405" name="Google Shape;405;p62"/>
          <p:cNvSpPr txBox="1">
            <a:spLocks noGrp="1"/>
          </p:cNvSpPr>
          <p:nvPr>
            <p:ph type="body" idx="1"/>
          </p:nvPr>
        </p:nvSpPr>
        <p:spPr>
          <a:xfrm>
            <a:off x="3992171" y="1238250"/>
            <a:ext cx="4455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The next step is to tell the program how it is to get onto the next page, to do so we will need to click “Find” and hover over the next button and press SHIFT.</a:t>
            </a:r>
            <a:endParaRPr/>
          </a:p>
        </p:txBody>
      </p:sp>
      <p:pic>
        <p:nvPicPr>
          <p:cNvPr id="406" name="Google Shape;406;p62"/>
          <p:cNvPicPr preferRelativeResize="0"/>
          <p:nvPr/>
        </p:nvPicPr>
        <p:blipFill>
          <a:blip r:embed="rId3">
            <a:alphaModFix/>
          </a:blip>
          <a:stretch>
            <a:fillRect/>
          </a:stretch>
        </p:blipFill>
        <p:spPr>
          <a:xfrm>
            <a:off x="0" y="-44975"/>
            <a:ext cx="3992175" cy="51704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title"/>
          </p:nvPr>
        </p:nvSpPr>
        <p:spPr>
          <a:xfrm>
            <a:off x="3992054" y="670025"/>
            <a:ext cx="44550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Scraping Demo</a:t>
            </a:r>
            <a:endParaRPr/>
          </a:p>
        </p:txBody>
      </p:sp>
      <p:sp>
        <p:nvSpPr>
          <p:cNvPr id="412" name="Google Shape;412;p63"/>
          <p:cNvSpPr txBox="1">
            <a:spLocks noGrp="1"/>
          </p:cNvSpPr>
          <p:nvPr>
            <p:ph type="body" idx="1"/>
          </p:nvPr>
        </p:nvSpPr>
        <p:spPr>
          <a:xfrm>
            <a:off x="3992171" y="1238250"/>
            <a:ext cx="4455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After the pagination is done, we will need the program to click a “READ MORE” button to get the “Date of Stay”, etc.</a:t>
            </a:r>
            <a:endParaRPr/>
          </a:p>
          <a:p>
            <a:pPr marL="457200" lvl="0" indent="-381000" algn="l" rtl="0">
              <a:spcBef>
                <a:spcPts val="0"/>
              </a:spcBef>
              <a:spcAft>
                <a:spcPts val="0"/>
              </a:spcAft>
              <a:buSzPts val="2400"/>
              <a:buChar char="-"/>
            </a:pPr>
            <a:r>
              <a:rPr lang="en-GB"/>
              <a:t>To do so we will need to get the selector and paste it into the click on element box then click on add</a:t>
            </a:r>
            <a:endParaRPr/>
          </a:p>
        </p:txBody>
      </p:sp>
      <p:pic>
        <p:nvPicPr>
          <p:cNvPr id="413" name="Google Shape;413;p63"/>
          <p:cNvPicPr preferRelativeResize="0"/>
          <p:nvPr/>
        </p:nvPicPr>
        <p:blipFill>
          <a:blip r:embed="rId3">
            <a:alphaModFix/>
          </a:blip>
          <a:stretch>
            <a:fillRect/>
          </a:stretch>
        </p:blipFill>
        <p:spPr>
          <a:xfrm>
            <a:off x="152400" y="1275725"/>
            <a:ext cx="3687371" cy="2187524"/>
          </a:xfrm>
          <a:prstGeom prst="rect">
            <a:avLst/>
          </a:prstGeom>
          <a:noFill/>
          <a:ln>
            <a:noFill/>
          </a:ln>
        </p:spPr>
      </p:pic>
      <p:pic>
        <p:nvPicPr>
          <p:cNvPr id="414" name="Google Shape;414;p63"/>
          <p:cNvPicPr preferRelativeResize="0"/>
          <p:nvPr/>
        </p:nvPicPr>
        <p:blipFill>
          <a:blip r:embed="rId4">
            <a:alphaModFix/>
          </a:blip>
          <a:stretch>
            <a:fillRect/>
          </a:stretch>
        </p:blipFill>
        <p:spPr>
          <a:xfrm>
            <a:off x="0" y="0"/>
            <a:ext cx="3839774" cy="1168068"/>
          </a:xfrm>
          <a:prstGeom prst="rect">
            <a:avLst/>
          </a:prstGeom>
          <a:noFill/>
          <a:ln>
            <a:noFill/>
          </a:ln>
        </p:spPr>
      </p:pic>
      <p:pic>
        <p:nvPicPr>
          <p:cNvPr id="415" name="Google Shape;415;p63"/>
          <p:cNvPicPr preferRelativeResize="0"/>
          <p:nvPr/>
        </p:nvPicPr>
        <p:blipFill>
          <a:blip r:embed="rId5">
            <a:alphaModFix/>
          </a:blip>
          <a:stretch>
            <a:fillRect/>
          </a:stretch>
        </p:blipFill>
        <p:spPr>
          <a:xfrm>
            <a:off x="44813" y="3940832"/>
            <a:ext cx="3750151" cy="85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4"/>
          <p:cNvSpPr txBox="1">
            <a:spLocks noGrp="1"/>
          </p:cNvSpPr>
          <p:nvPr>
            <p:ph type="title"/>
          </p:nvPr>
        </p:nvSpPr>
        <p:spPr>
          <a:xfrm>
            <a:off x="3992054" y="670025"/>
            <a:ext cx="44550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Scraping Demo</a:t>
            </a:r>
            <a:endParaRPr/>
          </a:p>
        </p:txBody>
      </p:sp>
      <p:sp>
        <p:nvSpPr>
          <p:cNvPr id="421" name="Google Shape;421;p64"/>
          <p:cNvSpPr txBox="1">
            <a:spLocks noGrp="1"/>
          </p:cNvSpPr>
          <p:nvPr>
            <p:ph type="body" idx="1"/>
          </p:nvPr>
        </p:nvSpPr>
        <p:spPr>
          <a:xfrm>
            <a:off x="3992171" y="1238250"/>
            <a:ext cx="4455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After that name your recipe and then save it so you are able to use it on another page on the same website</a:t>
            </a:r>
            <a:endParaRPr/>
          </a:p>
        </p:txBody>
      </p:sp>
      <p:pic>
        <p:nvPicPr>
          <p:cNvPr id="422" name="Google Shape;422;p64"/>
          <p:cNvPicPr preferRelativeResize="0"/>
          <p:nvPr/>
        </p:nvPicPr>
        <p:blipFill>
          <a:blip r:embed="rId3">
            <a:alphaModFix/>
          </a:blip>
          <a:stretch>
            <a:fillRect/>
          </a:stretch>
        </p:blipFill>
        <p:spPr>
          <a:xfrm>
            <a:off x="0" y="50375"/>
            <a:ext cx="3766325" cy="50427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Cleansing </a:t>
            </a:r>
            <a:endParaRPr/>
          </a:p>
        </p:txBody>
      </p:sp>
      <p:sp>
        <p:nvSpPr>
          <p:cNvPr id="428" name="Google Shape;428;p65"/>
          <p:cNvSpPr txBox="1">
            <a:spLocks noGrp="1"/>
          </p:cNvSpPr>
          <p:nvPr>
            <p:ph type="body" idx="1"/>
          </p:nvPr>
        </p:nvSpPr>
        <p:spPr>
          <a:xfrm>
            <a:off x="4571995" y="1238250"/>
            <a:ext cx="38751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We used the tools in Excel to cleanse the data that we have</a:t>
            </a:r>
            <a:endParaRPr/>
          </a:p>
          <a:p>
            <a:pPr marL="457200" lvl="0" indent="-381000" algn="l" rtl="0">
              <a:spcBef>
                <a:spcPts val="0"/>
              </a:spcBef>
              <a:spcAft>
                <a:spcPts val="0"/>
              </a:spcAft>
              <a:buSzPts val="2400"/>
              <a:buChar char="-"/>
            </a:pPr>
            <a:r>
              <a:rPr lang="en-GB"/>
              <a:t>First we used the Find and Replace to remove the line of code from the rating so it will be just the numbers</a:t>
            </a:r>
            <a:endParaRPr/>
          </a:p>
        </p:txBody>
      </p:sp>
      <p:pic>
        <p:nvPicPr>
          <p:cNvPr id="429" name="Google Shape;429;p65"/>
          <p:cNvPicPr preferRelativeResize="0"/>
          <p:nvPr/>
        </p:nvPicPr>
        <p:blipFill>
          <a:blip r:embed="rId3">
            <a:alphaModFix/>
          </a:blip>
          <a:stretch>
            <a:fillRect/>
          </a:stretch>
        </p:blipFill>
        <p:spPr>
          <a:xfrm>
            <a:off x="-5" y="1109650"/>
            <a:ext cx="4428401" cy="1844675"/>
          </a:xfrm>
          <a:prstGeom prst="rect">
            <a:avLst/>
          </a:prstGeom>
          <a:noFill/>
          <a:ln>
            <a:noFill/>
          </a:ln>
        </p:spPr>
      </p:pic>
      <p:pic>
        <p:nvPicPr>
          <p:cNvPr id="430" name="Google Shape;430;p65"/>
          <p:cNvPicPr preferRelativeResize="0"/>
          <p:nvPr/>
        </p:nvPicPr>
        <p:blipFill>
          <a:blip r:embed="rId4">
            <a:alphaModFix/>
          </a:blip>
          <a:stretch>
            <a:fillRect/>
          </a:stretch>
        </p:blipFill>
        <p:spPr>
          <a:xfrm>
            <a:off x="2495525" y="3069175"/>
            <a:ext cx="1932870" cy="1884375"/>
          </a:xfrm>
          <a:prstGeom prst="rect">
            <a:avLst/>
          </a:prstGeom>
          <a:noFill/>
          <a:ln>
            <a:noFill/>
          </a:ln>
        </p:spPr>
      </p:pic>
      <p:pic>
        <p:nvPicPr>
          <p:cNvPr id="431" name="Google Shape;431;p65"/>
          <p:cNvPicPr preferRelativeResize="0"/>
          <p:nvPr/>
        </p:nvPicPr>
        <p:blipFill>
          <a:blip r:embed="rId5">
            <a:alphaModFix/>
          </a:blip>
          <a:stretch>
            <a:fillRect/>
          </a:stretch>
        </p:blipFill>
        <p:spPr>
          <a:xfrm>
            <a:off x="152400" y="3106725"/>
            <a:ext cx="2178044" cy="1884375"/>
          </a:xfrm>
          <a:prstGeom prst="rect">
            <a:avLst/>
          </a:prstGeom>
          <a:noFill/>
          <a:ln>
            <a:noFill/>
          </a:ln>
        </p:spPr>
      </p:pic>
      <p:pic>
        <p:nvPicPr>
          <p:cNvPr id="432" name="Google Shape;432;p65"/>
          <p:cNvPicPr preferRelativeResize="0"/>
          <p:nvPr/>
        </p:nvPicPr>
        <p:blipFill>
          <a:blip r:embed="rId3">
            <a:alphaModFix/>
          </a:blip>
          <a:stretch>
            <a:fillRect/>
          </a:stretch>
        </p:blipFill>
        <p:spPr>
          <a:xfrm>
            <a:off x="47095" y="1109650"/>
            <a:ext cx="4428401" cy="1844675"/>
          </a:xfrm>
          <a:prstGeom prst="rect">
            <a:avLst/>
          </a:prstGeom>
          <a:noFill/>
          <a:ln>
            <a:noFill/>
          </a:ln>
        </p:spPr>
      </p:pic>
      <p:pic>
        <p:nvPicPr>
          <p:cNvPr id="433" name="Google Shape;433;p65"/>
          <p:cNvPicPr preferRelativeResize="0"/>
          <p:nvPr/>
        </p:nvPicPr>
        <p:blipFill>
          <a:blip r:embed="rId5">
            <a:alphaModFix/>
          </a:blip>
          <a:stretch>
            <a:fillRect/>
          </a:stretch>
        </p:blipFill>
        <p:spPr>
          <a:xfrm>
            <a:off x="199500" y="3106725"/>
            <a:ext cx="2178044" cy="1884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6"/>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Cleansing </a:t>
            </a:r>
            <a:endParaRPr/>
          </a:p>
        </p:txBody>
      </p:sp>
      <p:sp>
        <p:nvSpPr>
          <p:cNvPr id="439" name="Google Shape;439;p66"/>
          <p:cNvSpPr txBox="1">
            <a:spLocks noGrp="1"/>
          </p:cNvSpPr>
          <p:nvPr>
            <p:ph type="body" idx="1"/>
          </p:nvPr>
        </p:nvSpPr>
        <p:spPr>
          <a:xfrm>
            <a:off x="4571995" y="1238250"/>
            <a:ext cx="38751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Next we used the Data cleansing to remove any duplicates of date that we had so the data that we were looking through was accurate</a:t>
            </a:r>
            <a:endParaRPr/>
          </a:p>
        </p:txBody>
      </p:sp>
      <p:pic>
        <p:nvPicPr>
          <p:cNvPr id="440" name="Google Shape;440;p66"/>
          <p:cNvPicPr preferRelativeResize="0"/>
          <p:nvPr/>
        </p:nvPicPr>
        <p:blipFill>
          <a:blip r:embed="rId3">
            <a:alphaModFix/>
          </a:blip>
          <a:stretch>
            <a:fillRect/>
          </a:stretch>
        </p:blipFill>
        <p:spPr>
          <a:xfrm>
            <a:off x="152400" y="1275717"/>
            <a:ext cx="4267195" cy="36800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Transportation Data Set (Galvin)</a:t>
            </a:r>
            <a:endParaRPr/>
          </a:p>
        </p:txBody>
      </p:sp>
      <p:sp>
        <p:nvSpPr>
          <p:cNvPr id="446" name="Google Shape;446;p67"/>
          <p:cNvSpPr txBox="1">
            <a:spLocks noGrp="1"/>
          </p:cNvSpPr>
          <p:nvPr>
            <p:ph type="body" idx="1"/>
          </p:nvPr>
        </p:nvSpPr>
        <p:spPr>
          <a:xfrm>
            <a:off x="680990" y="1317975"/>
            <a:ext cx="7782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Total data scraped: 22550 rows of data.</a:t>
            </a:r>
            <a:endParaRPr/>
          </a:p>
          <a:p>
            <a:pPr marL="457200" lvl="0" indent="-381000" algn="l" rtl="0">
              <a:spcBef>
                <a:spcPts val="0"/>
              </a:spcBef>
              <a:spcAft>
                <a:spcPts val="0"/>
              </a:spcAft>
              <a:buSzPts val="2400"/>
              <a:buChar char="-"/>
            </a:pPr>
            <a:r>
              <a:rPr lang="en-GB"/>
              <a:t>Extracted data consists of : Username, date of visit, review title, review and review bubble rating.</a:t>
            </a:r>
            <a:endParaRPr/>
          </a:p>
          <a:p>
            <a:pPr marL="457200" lvl="0" indent="-381000" algn="l" rtl="0">
              <a:spcBef>
                <a:spcPts val="0"/>
              </a:spcBef>
              <a:spcAft>
                <a:spcPts val="0"/>
              </a:spcAft>
              <a:buSzPts val="2400"/>
              <a:buChar char="-"/>
            </a:pPr>
            <a:r>
              <a:rPr lang="en-GB"/>
              <a:t>Have 16 different sets of data, Aeroline Service Centre Singapore, Avenue Link Transport Group, Brothers Team- Nepal &amp; Bhutan Travel Specialist, eLimo, Maxi-Cab Singapore, MRT, MST Transport, MyTrip Transport Services, Nas Tours, Offbeat Tours, Prime Aces Limousine, Rui Transport Services, Sarah Lev, SBS, Singapore Cable Car, Singapore River Cruise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List Of Questions (Transportation) </a:t>
            </a:r>
            <a:endParaRPr/>
          </a:p>
        </p:txBody>
      </p:sp>
      <p:sp>
        <p:nvSpPr>
          <p:cNvPr id="452" name="Google Shape;452;p68"/>
          <p:cNvSpPr txBox="1">
            <a:spLocks noGrp="1"/>
          </p:cNvSpPr>
          <p:nvPr>
            <p:ph type="body" idx="1"/>
          </p:nvPr>
        </p:nvSpPr>
        <p:spPr>
          <a:xfrm>
            <a:off x="665165" y="1238250"/>
            <a:ext cx="7782000" cy="33909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Clr>
                <a:schemeClr val="dk1"/>
              </a:buClr>
              <a:buSzPts val="2400"/>
              <a:buNone/>
            </a:pPr>
            <a:r>
              <a:rPr lang="en-GB" sz="2000"/>
              <a:t>1. How did the Coronavirus affect SMRT and how well SMRT will perform in the future?</a:t>
            </a:r>
            <a:endParaRPr sz="2000"/>
          </a:p>
          <a:p>
            <a:pPr marL="342900" lvl="0" indent="-190500" algn="l" rtl="0">
              <a:spcBef>
                <a:spcPts val="0"/>
              </a:spcBef>
              <a:spcAft>
                <a:spcPts val="0"/>
              </a:spcAft>
              <a:buClr>
                <a:schemeClr val="dk1"/>
              </a:buClr>
              <a:buSzPts val="2400"/>
              <a:buNone/>
            </a:pPr>
            <a:r>
              <a:rPr lang="en-GB" sz="2000"/>
              <a:t>2. Is taking the bus or train more popular among commuters? Are bus fares cheaper compared to train fares?</a:t>
            </a:r>
            <a:endParaRPr sz="2000"/>
          </a:p>
          <a:p>
            <a:pPr marL="342900" lvl="0" indent="-190500" algn="l" rtl="0">
              <a:spcBef>
                <a:spcPts val="0"/>
              </a:spcBef>
              <a:spcAft>
                <a:spcPts val="0"/>
              </a:spcAft>
              <a:buClr>
                <a:schemeClr val="dk1"/>
              </a:buClr>
              <a:buSzPts val="2400"/>
              <a:buNone/>
            </a:pPr>
            <a:r>
              <a:rPr lang="en-GB" sz="2000"/>
              <a:t>3.Do people enjoy the Singapore River Cruise or the Singapore Cable Car more? How much are the respective attractions and how did Covid-19 affect them in 2020?</a:t>
            </a:r>
            <a:endParaRPr sz="2000"/>
          </a:p>
          <a:p>
            <a:pPr marL="342900" lvl="0" indent="-190500" algn="l" rtl="0">
              <a:spcBef>
                <a:spcPts val="0"/>
              </a:spcBef>
              <a:spcAft>
                <a:spcPts val="0"/>
              </a:spcAft>
              <a:buClr>
                <a:schemeClr val="dk1"/>
              </a:buClr>
              <a:buSzPts val="2400"/>
              <a:buNone/>
            </a:pPr>
            <a:r>
              <a:rPr lang="en-GB" sz="2000"/>
              <a:t>4.Which private transport is the most popular and how did Coronavirus affect them?</a:t>
            </a:r>
            <a:endParaRPr sz="2000"/>
          </a:p>
          <a:p>
            <a:pPr marL="342900" lvl="0" indent="-190500" algn="l" rtl="0">
              <a:spcBef>
                <a:spcPts val="0"/>
              </a:spcBef>
              <a:spcAft>
                <a:spcPts val="0"/>
              </a:spcAft>
              <a:buClr>
                <a:schemeClr val="dk1"/>
              </a:buClr>
              <a:buSzPts val="2400"/>
              <a:buNone/>
            </a:pPr>
            <a:r>
              <a:rPr lang="en-GB" sz="2000"/>
              <a:t>5.The different tour groups features and prices. Which one is the most popular?</a:t>
            </a:r>
            <a:endParaRPr sz="2000"/>
          </a:p>
          <a:p>
            <a:pPr marL="342900" lvl="0" indent="-190500" algn="l" rtl="0">
              <a:spcBef>
                <a:spcPts val="0"/>
              </a:spcBef>
              <a:spcAft>
                <a:spcPts val="0"/>
              </a:spcAft>
              <a:buClr>
                <a:schemeClr val="dk1"/>
              </a:buClr>
              <a:buSzPts val="2400"/>
              <a:buNone/>
            </a:pPr>
            <a:endParaRPr/>
          </a:p>
          <a:p>
            <a:pPr marL="342900" lvl="0" indent="-190500" algn="l" rtl="0">
              <a:spcBef>
                <a:spcPts val="0"/>
              </a:spcBef>
              <a:spcAft>
                <a:spcPts val="0"/>
              </a:spcAft>
              <a:buClr>
                <a:schemeClr val="dk1"/>
              </a:buClr>
              <a:buSzPts val="24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9"/>
          <p:cNvPicPr preferRelativeResize="0"/>
          <p:nvPr/>
        </p:nvPicPr>
        <p:blipFill>
          <a:blip r:embed="rId3">
            <a:alphaModFix/>
          </a:blip>
          <a:stretch>
            <a:fillRect/>
          </a:stretch>
        </p:blipFill>
        <p:spPr>
          <a:xfrm>
            <a:off x="152400" y="940375"/>
            <a:ext cx="8839198" cy="4203129"/>
          </a:xfrm>
          <a:prstGeom prst="rect">
            <a:avLst/>
          </a:prstGeom>
          <a:noFill/>
          <a:ln>
            <a:noFill/>
          </a:ln>
        </p:spPr>
      </p:pic>
      <p:sp>
        <p:nvSpPr>
          <p:cNvPr id="458" name="Google Shape;458;p69"/>
          <p:cNvSpPr txBox="1"/>
          <p:nvPr/>
        </p:nvSpPr>
        <p:spPr>
          <a:xfrm>
            <a:off x="1497075" y="0"/>
            <a:ext cx="5420100" cy="800400"/>
          </a:xfrm>
          <a:prstGeom prst="rect">
            <a:avLst/>
          </a:prstGeom>
          <a:noFill/>
          <a:ln>
            <a:noFill/>
          </a:ln>
        </p:spPr>
        <p:txBody>
          <a:bodyPr spcFirstLastPara="1" wrap="square" lIns="91425" tIns="91425" rIns="91425" bIns="91425" anchor="t" anchorCtr="0">
            <a:spAutoFit/>
          </a:bodyPr>
          <a:lstStyle/>
          <a:p>
            <a:pPr marL="342900" lvl="0" indent="-190500" algn="l" rtl="0">
              <a:spcBef>
                <a:spcPts val="0"/>
              </a:spcBef>
              <a:spcAft>
                <a:spcPts val="0"/>
              </a:spcAft>
              <a:buClr>
                <a:schemeClr val="dk1"/>
              </a:buClr>
              <a:buSzPts val="2400"/>
              <a:buFont typeface="Arial"/>
              <a:buNone/>
            </a:pPr>
            <a:r>
              <a:rPr lang="en-GB" sz="2000">
                <a:solidFill>
                  <a:schemeClr val="dk1"/>
                </a:solidFill>
                <a:latin typeface="Calibri"/>
                <a:ea typeface="Calibri"/>
                <a:cs typeface="Calibri"/>
                <a:sym typeface="Calibri"/>
              </a:rPr>
              <a:t>How did the Coronavirus affect SMRT and how well SMRT will perform in the future?</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Introduction</a:t>
            </a:r>
            <a:endParaRPr/>
          </a:p>
        </p:txBody>
      </p:sp>
      <p:sp>
        <p:nvSpPr>
          <p:cNvPr id="242" name="Google Shape;242;p43"/>
          <p:cNvSpPr txBox="1">
            <a:spLocks noGrp="1"/>
          </p:cNvSpPr>
          <p:nvPr>
            <p:ph type="body" idx="1"/>
          </p:nvPr>
        </p:nvSpPr>
        <p:spPr>
          <a:xfrm>
            <a:off x="365150" y="1292650"/>
            <a:ext cx="8382300" cy="3390900"/>
          </a:xfrm>
          <a:prstGeom prst="rect">
            <a:avLst/>
          </a:prstGeom>
          <a:noFill/>
          <a:ln>
            <a:noFill/>
          </a:ln>
        </p:spPr>
        <p:txBody>
          <a:bodyPr spcFirstLastPara="1" wrap="square" lIns="91425" tIns="45700" rIns="91425" bIns="45700" anchor="t" anchorCtr="0">
            <a:noAutofit/>
          </a:bodyPr>
          <a:lstStyle/>
          <a:p>
            <a:pPr marL="342900" lvl="0" indent="-323850" algn="l" rtl="0">
              <a:spcBef>
                <a:spcPts val="0"/>
              </a:spcBef>
              <a:spcAft>
                <a:spcPts val="0"/>
              </a:spcAft>
              <a:buClr>
                <a:schemeClr val="dk1"/>
              </a:buClr>
              <a:buSzPts val="2100"/>
              <a:buChar char="•"/>
            </a:pPr>
            <a:r>
              <a:rPr lang="en-GB" sz="2100" i="1"/>
              <a:t>The problem that we are trying to solve is how raw data from TripAdvisor can be </a:t>
            </a:r>
            <a:r>
              <a:rPr lang="en-GB" sz="2100" i="1">
                <a:highlight>
                  <a:srgbClr val="F7E6EE"/>
                </a:highlight>
              </a:rPr>
              <a:t>processed into usable information</a:t>
            </a:r>
            <a:r>
              <a:rPr lang="en-GB" sz="2100" i="1"/>
              <a:t>.</a:t>
            </a:r>
            <a:endParaRPr sz="2100" i="1"/>
          </a:p>
          <a:p>
            <a:pPr marL="342900" lvl="0" indent="-323850" algn="l" rtl="0">
              <a:spcBef>
                <a:spcPts val="0"/>
              </a:spcBef>
              <a:spcAft>
                <a:spcPts val="0"/>
              </a:spcAft>
              <a:buClr>
                <a:schemeClr val="dk1"/>
              </a:buClr>
              <a:buSzPts val="2100"/>
              <a:buChar char="•"/>
            </a:pPr>
            <a:r>
              <a:rPr lang="en-GB" sz="2100" i="1"/>
              <a:t>The first part of the project is to </a:t>
            </a:r>
            <a:r>
              <a:rPr lang="en-GB" sz="2100" i="1">
                <a:highlight>
                  <a:srgbClr val="F7E6EE"/>
                </a:highlight>
              </a:rPr>
              <a:t>scrape sufficient data</a:t>
            </a:r>
            <a:r>
              <a:rPr lang="en-GB" sz="2100" i="1"/>
              <a:t> from TripAdvisor.</a:t>
            </a:r>
            <a:endParaRPr sz="2100" i="1"/>
          </a:p>
          <a:p>
            <a:pPr marL="342900" lvl="0" indent="-323850" algn="l" rtl="0">
              <a:spcBef>
                <a:spcPts val="0"/>
              </a:spcBef>
              <a:spcAft>
                <a:spcPts val="0"/>
              </a:spcAft>
              <a:buSzPts val="2100"/>
              <a:buChar char="•"/>
            </a:pPr>
            <a:r>
              <a:rPr lang="en-GB" sz="2100" i="1">
                <a:highlight>
                  <a:srgbClr val="F7E6EE"/>
                </a:highlight>
              </a:rPr>
              <a:t>Cleanse the raw data</a:t>
            </a:r>
            <a:r>
              <a:rPr lang="en-GB" sz="2100" i="1"/>
              <a:t> to prepare it for analysis.</a:t>
            </a:r>
            <a:endParaRPr sz="2100" i="1"/>
          </a:p>
          <a:p>
            <a:pPr marL="342900" lvl="0" indent="-323850" algn="l" rtl="0">
              <a:spcBef>
                <a:spcPts val="0"/>
              </a:spcBef>
              <a:spcAft>
                <a:spcPts val="0"/>
              </a:spcAft>
              <a:buSzPts val="2100"/>
              <a:buChar char="•"/>
            </a:pPr>
            <a:r>
              <a:rPr lang="en-GB" sz="2100" i="1"/>
              <a:t>Analyse the processed data with data understanding and come up with business questions to </a:t>
            </a:r>
            <a:r>
              <a:rPr lang="en-GB" sz="2100" i="1">
                <a:highlight>
                  <a:srgbClr val="F7E6EE"/>
                </a:highlight>
              </a:rPr>
              <a:t>further understand the statistics</a:t>
            </a:r>
            <a:r>
              <a:rPr lang="en-GB" sz="2100" i="1"/>
              <a:t> and what is essential to be presented to tourists. </a:t>
            </a:r>
            <a:endParaRPr sz="2100" i="1"/>
          </a:p>
          <a:p>
            <a:pPr marL="342900" lvl="0" indent="-323850" algn="l" rtl="0">
              <a:spcBef>
                <a:spcPts val="0"/>
              </a:spcBef>
              <a:spcAft>
                <a:spcPts val="0"/>
              </a:spcAft>
              <a:buSzPts val="2100"/>
              <a:buChar char="•"/>
            </a:pPr>
            <a:r>
              <a:rPr lang="en-GB" sz="2100" i="1"/>
              <a:t>Find out what is it that </a:t>
            </a:r>
            <a:r>
              <a:rPr lang="en-GB" sz="2100" i="1">
                <a:highlight>
                  <a:srgbClr val="F7E6EE"/>
                </a:highlight>
              </a:rPr>
              <a:t>a tourist would want to see</a:t>
            </a:r>
            <a:r>
              <a:rPr lang="en-GB" sz="2100" i="1"/>
              <a:t> on TripAdvisor. </a:t>
            </a:r>
            <a:endParaRPr sz="2100" i="1"/>
          </a:p>
          <a:p>
            <a:pPr marL="342900" lvl="0" indent="-323850" algn="l" rtl="0">
              <a:spcBef>
                <a:spcPts val="0"/>
              </a:spcBef>
              <a:spcAft>
                <a:spcPts val="0"/>
              </a:spcAft>
              <a:buSzPts val="2100"/>
              <a:buChar char="•"/>
            </a:pPr>
            <a:r>
              <a:rPr lang="en-GB" sz="2100" i="1"/>
              <a:t>Produce </a:t>
            </a:r>
            <a:r>
              <a:rPr lang="en-GB" sz="2100" i="1">
                <a:highlight>
                  <a:srgbClr val="F7E6EE"/>
                </a:highlight>
              </a:rPr>
              <a:t>credible Visualization Tables and Predictive Model</a:t>
            </a:r>
            <a:r>
              <a:rPr lang="en-GB" sz="2100" i="1"/>
              <a:t> to show insights and </a:t>
            </a:r>
            <a:r>
              <a:rPr lang="en-GB" sz="2100" i="1">
                <a:highlight>
                  <a:srgbClr val="F7E6EE"/>
                </a:highlight>
              </a:rPr>
              <a:t>useful information</a:t>
            </a:r>
            <a:r>
              <a:rPr lang="en-GB" sz="2100" i="1"/>
              <a:t> for TripAdvisor.</a:t>
            </a:r>
            <a:endParaRPr sz="21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70"/>
          <p:cNvPicPr preferRelativeResize="0"/>
          <p:nvPr/>
        </p:nvPicPr>
        <p:blipFill>
          <a:blip r:embed="rId3">
            <a:alphaModFix/>
          </a:blip>
          <a:stretch>
            <a:fillRect/>
          </a:stretch>
        </p:blipFill>
        <p:spPr>
          <a:xfrm>
            <a:off x="196625" y="948925"/>
            <a:ext cx="8839200" cy="4194570"/>
          </a:xfrm>
          <a:prstGeom prst="rect">
            <a:avLst/>
          </a:prstGeom>
          <a:noFill/>
          <a:ln>
            <a:noFill/>
          </a:ln>
        </p:spPr>
      </p:pic>
      <p:sp>
        <p:nvSpPr>
          <p:cNvPr id="464" name="Google Shape;464;p70"/>
          <p:cNvSpPr txBox="1"/>
          <p:nvPr/>
        </p:nvSpPr>
        <p:spPr>
          <a:xfrm>
            <a:off x="1032500" y="0"/>
            <a:ext cx="6644100" cy="800400"/>
          </a:xfrm>
          <a:prstGeom prst="rect">
            <a:avLst/>
          </a:prstGeom>
          <a:noFill/>
          <a:ln>
            <a:noFill/>
          </a:ln>
        </p:spPr>
        <p:txBody>
          <a:bodyPr spcFirstLastPara="1" wrap="square" lIns="91425" tIns="91425" rIns="91425" bIns="91425" anchor="t" anchorCtr="0">
            <a:spAutoFit/>
          </a:bodyPr>
          <a:lstStyle/>
          <a:p>
            <a:pPr marL="342900" lvl="0" indent="-190500" algn="l" rtl="0">
              <a:spcBef>
                <a:spcPts val="0"/>
              </a:spcBef>
              <a:spcAft>
                <a:spcPts val="0"/>
              </a:spcAft>
              <a:buClr>
                <a:schemeClr val="dk1"/>
              </a:buClr>
              <a:buSzPts val="2400"/>
              <a:buFont typeface="Arial"/>
              <a:buNone/>
            </a:pPr>
            <a:r>
              <a:rPr lang="en-GB" sz="2000">
                <a:solidFill>
                  <a:schemeClr val="dk1"/>
                </a:solidFill>
                <a:latin typeface="Calibri"/>
                <a:ea typeface="Calibri"/>
                <a:cs typeface="Calibri"/>
                <a:sym typeface="Calibri"/>
              </a:rPr>
              <a:t>Is taking the bus or train more popular among commuters? Are bus fares cheaper compared to train fares?</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71"/>
          <p:cNvPicPr preferRelativeResize="0"/>
          <p:nvPr/>
        </p:nvPicPr>
        <p:blipFill>
          <a:blip r:embed="rId3">
            <a:alphaModFix/>
          </a:blip>
          <a:stretch>
            <a:fillRect/>
          </a:stretch>
        </p:blipFill>
        <p:spPr>
          <a:xfrm>
            <a:off x="211400" y="900200"/>
            <a:ext cx="8839199" cy="4243294"/>
          </a:xfrm>
          <a:prstGeom prst="rect">
            <a:avLst/>
          </a:prstGeom>
          <a:noFill/>
          <a:ln>
            <a:noFill/>
          </a:ln>
        </p:spPr>
      </p:pic>
      <p:sp>
        <p:nvSpPr>
          <p:cNvPr id="470" name="Google Shape;470;p71"/>
          <p:cNvSpPr txBox="1"/>
          <p:nvPr/>
        </p:nvSpPr>
        <p:spPr>
          <a:xfrm>
            <a:off x="140225" y="0"/>
            <a:ext cx="7905000" cy="1015800"/>
          </a:xfrm>
          <a:prstGeom prst="rect">
            <a:avLst/>
          </a:prstGeom>
          <a:noFill/>
          <a:ln>
            <a:noFill/>
          </a:ln>
        </p:spPr>
        <p:txBody>
          <a:bodyPr spcFirstLastPara="1" wrap="square" lIns="91425" tIns="91425" rIns="91425" bIns="91425" anchor="t" anchorCtr="0">
            <a:spAutoFit/>
          </a:bodyPr>
          <a:lstStyle/>
          <a:p>
            <a:pPr marL="342900" lvl="0" indent="-190500" algn="l" rtl="0">
              <a:spcBef>
                <a:spcPts val="0"/>
              </a:spcBef>
              <a:spcAft>
                <a:spcPts val="0"/>
              </a:spcAft>
              <a:buClr>
                <a:schemeClr val="dk1"/>
              </a:buClr>
              <a:buSzPts val="2400"/>
              <a:buFont typeface="Arial"/>
              <a:buNone/>
            </a:pPr>
            <a:r>
              <a:rPr lang="en-GB" sz="1800">
                <a:solidFill>
                  <a:schemeClr val="dk1"/>
                </a:solidFill>
                <a:latin typeface="Calibri"/>
                <a:ea typeface="Calibri"/>
                <a:cs typeface="Calibri"/>
                <a:sym typeface="Calibri"/>
              </a:rPr>
              <a:t>Do people enjoy the Singapore River Cruise or the Singapore Cable Car more? How much are the respective attractions and how did Covid-19 affect them in 2020?</a:t>
            </a:r>
            <a:endParaRPr sz="18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72"/>
          <p:cNvPicPr preferRelativeResize="0"/>
          <p:nvPr/>
        </p:nvPicPr>
        <p:blipFill>
          <a:blip r:embed="rId3">
            <a:alphaModFix/>
          </a:blip>
          <a:stretch>
            <a:fillRect/>
          </a:stretch>
        </p:blipFill>
        <p:spPr>
          <a:xfrm>
            <a:off x="41800" y="954925"/>
            <a:ext cx="8839200" cy="4188569"/>
          </a:xfrm>
          <a:prstGeom prst="rect">
            <a:avLst/>
          </a:prstGeom>
          <a:noFill/>
          <a:ln>
            <a:noFill/>
          </a:ln>
        </p:spPr>
      </p:pic>
      <p:sp>
        <p:nvSpPr>
          <p:cNvPr id="476" name="Google Shape;476;p72"/>
          <p:cNvSpPr txBox="1"/>
          <p:nvPr/>
        </p:nvSpPr>
        <p:spPr>
          <a:xfrm>
            <a:off x="826025" y="177450"/>
            <a:ext cx="6496800" cy="800400"/>
          </a:xfrm>
          <a:prstGeom prst="rect">
            <a:avLst/>
          </a:prstGeom>
          <a:noFill/>
          <a:ln>
            <a:noFill/>
          </a:ln>
        </p:spPr>
        <p:txBody>
          <a:bodyPr spcFirstLastPara="1" wrap="square" lIns="91425" tIns="91425" rIns="91425" bIns="91425" anchor="t" anchorCtr="0">
            <a:spAutoFit/>
          </a:bodyPr>
          <a:lstStyle/>
          <a:p>
            <a:pPr marL="342900" lvl="0" indent="-190500" algn="l" rtl="0">
              <a:spcBef>
                <a:spcPts val="0"/>
              </a:spcBef>
              <a:spcAft>
                <a:spcPts val="0"/>
              </a:spcAft>
              <a:buClr>
                <a:schemeClr val="dk1"/>
              </a:buClr>
              <a:buSzPts val="2400"/>
              <a:buFont typeface="Arial"/>
              <a:buNone/>
            </a:pPr>
            <a:r>
              <a:rPr lang="en-GB" sz="2000">
                <a:solidFill>
                  <a:schemeClr val="dk1"/>
                </a:solidFill>
                <a:latin typeface="Calibri"/>
                <a:ea typeface="Calibri"/>
                <a:cs typeface="Calibri"/>
                <a:sym typeface="Calibri"/>
              </a:rPr>
              <a:t>Which private transport is the most popular and how did Coronavirus affect them?</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73"/>
          <p:cNvPicPr preferRelativeResize="0"/>
          <p:nvPr/>
        </p:nvPicPr>
        <p:blipFill>
          <a:blip r:embed="rId3">
            <a:alphaModFix/>
          </a:blip>
          <a:stretch>
            <a:fillRect/>
          </a:stretch>
        </p:blipFill>
        <p:spPr>
          <a:xfrm>
            <a:off x="115525" y="947300"/>
            <a:ext cx="8839200" cy="4196205"/>
          </a:xfrm>
          <a:prstGeom prst="rect">
            <a:avLst/>
          </a:prstGeom>
          <a:noFill/>
          <a:ln>
            <a:noFill/>
          </a:ln>
        </p:spPr>
      </p:pic>
      <p:sp>
        <p:nvSpPr>
          <p:cNvPr id="482" name="Google Shape;482;p73"/>
          <p:cNvSpPr txBox="1"/>
          <p:nvPr/>
        </p:nvSpPr>
        <p:spPr>
          <a:xfrm>
            <a:off x="1401200" y="81600"/>
            <a:ext cx="4970100" cy="800400"/>
          </a:xfrm>
          <a:prstGeom prst="rect">
            <a:avLst/>
          </a:prstGeom>
          <a:noFill/>
          <a:ln>
            <a:noFill/>
          </a:ln>
        </p:spPr>
        <p:txBody>
          <a:bodyPr spcFirstLastPara="1" wrap="square" lIns="91425" tIns="91425" rIns="91425" bIns="91425" anchor="t" anchorCtr="0">
            <a:spAutoFit/>
          </a:bodyPr>
          <a:lstStyle/>
          <a:p>
            <a:pPr marL="342900" lvl="0" indent="-190500" algn="l" rtl="0">
              <a:spcBef>
                <a:spcPts val="0"/>
              </a:spcBef>
              <a:spcAft>
                <a:spcPts val="0"/>
              </a:spcAft>
              <a:buClr>
                <a:schemeClr val="dk1"/>
              </a:buClr>
              <a:buSzPts val="2400"/>
              <a:buFont typeface="Arial"/>
              <a:buNone/>
            </a:pPr>
            <a:r>
              <a:rPr lang="en-GB" sz="2000">
                <a:solidFill>
                  <a:schemeClr val="dk1"/>
                </a:solidFill>
                <a:latin typeface="Calibri"/>
                <a:ea typeface="Calibri"/>
                <a:cs typeface="Calibri"/>
                <a:sym typeface="Calibri"/>
              </a:rPr>
              <a:t>The different tour groups features and prices. Which one is the most popular?</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4"/>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Shopping Malls Data Set (Jolene)</a:t>
            </a:r>
            <a:endParaRPr/>
          </a:p>
        </p:txBody>
      </p:sp>
      <p:sp>
        <p:nvSpPr>
          <p:cNvPr id="488" name="Google Shape;488;p74"/>
          <p:cNvSpPr txBox="1">
            <a:spLocks noGrp="1"/>
          </p:cNvSpPr>
          <p:nvPr>
            <p:ph type="body" idx="1"/>
          </p:nvPr>
        </p:nvSpPr>
        <p:spPr>
          <a:xfrm>
            <a:off x="665300" y="1542300"/>
            <a:ext cx="7782000" cy="29550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Total shopping malls in Singapore as of August 2020 is 171.</a:t>
            </a:r>
            <a:endParaRPr/>
          </a:p>
          <a:p>
            <a:pPr marL="457200" lvl="0" indent="-381000" algn="l" rtl="0">
              <a:spcBef>
                <a:spcPts val="0"/>
              </a:spcBef>
              <a:spcAft>
                <a:spcPts val="0"/>
              </a:spcAft>
              <a:buSzPts val="2400"/>
              <a:buChar char="-"/>
            </a:pPr>
            <a:r>
              <a:rPr lang="en-GB"/>
              <a:t>Extracted shopping malls with minimum requirement of 50 reviews on TripAdvisor.</a:t>
            </a:r>
            <a:endParaRPr/>
          </a:p>
          <a:p>
            <a:pPr marL="457200" lvl="0" indent="-381000" algn="l" rtl="0">
              <a:spcBef>
                <a:spcPts val="0"/>
              </a:spcBef>
              <a:spcAft>
                <a:spcPts val="0"/>
              </a:spcAft>
              <a:buSzPts val="2400"/>
              <a:buChar char="-"/>
            </a:pPr>
            <a:r>
              <a:rPr lang="en-GB"/>
              <a:t>Took the maximum reviews possible for each mall to fulfill the target of 10k rows when combined.</a:t>
            </a:r>
            <a:endParaRPr/>
          </a:p>
          <a:p>
            <a:pPr marL="457200" lvl="0" indent="-381000" algn="l" rtl="0">
              <a:spcBef>
                <a:spcPts val="0"/>
              </a:spcBef>
              <a:spcAft>
                <a:spcPts val="0"/>
              </a:spcAft>
              <a:buSzPts val="2400"/>
              <a:buChar char="-"/>
            </a:pPr>
            <a:r>
              <a:rPr lang="en-GB"/>
              <a:t>Combined data set scrapped as of now is 11,679 rows of reviews.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5"/>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List Of Questions (Shopping Malls) </a:t>
            </a:r>
            <a:endParaRPr/>
          </a:p>
        </p:txBody>
      </p:sp>
      <p:sp>
        <p:nvSpPr>
          <p:cNvPr id="494" name="Google Shape;494;p75"/>
          <p:cNvSpPr txBox="1">
            <a:spLocks noGrp="1"/>
          </p:cNvSpPr>
          <p:nvPr>
            <p:ph type="body" idx="1"/>
          </p:nvPr>
        </p:nvSpPr>
        <p:spPr>
          <a:xfrm>
            <a:off x="681000" y="1360650"/>
            <a:ext cx="7782000" cy="3454800"/>
          </a:xfrm>
          <a:prstGeom prst="rect">
            <a:avLst/>
          </a:prstGeom>
          <a:noFill/>
          <a:ln>
            <a:noFill/>
          </a:ln>
        </p:spPr>
        <p:txBody>
          <a:bodyPr spcFirstLastPara="1" wrap="square" lIns="91425" tIns="45700" rIns="91425" bIns="45700" anchor="t" anchorCtr="0">
            <a:noAutofit/>
          </a:bodyPr>
          <a:lstStyle/>
          <a:p>
            <a:pPr marL="457200" lvl="0" indent="-355600" algn="l" rtl="0">
              <a:lnSpc>
                <a:spcPct val="115000"/>
              </a:lnSpc>
              <a:spcBef>
                <a:spcPts val="1200"/>
              </a:spcBef>
              <a:spcAft>
                <a:spcPts val="0"/>
              </a:spcAft>
              <a:buSzPts val="2000"/>
              <a:buAutoNum type="arabicPeriod"/>
            </a:pPr>
            <a:r>
              <a:rPr lang="en-GB" sz="2000"/>
              <a:t>Do the number of reviews determine the shopping mall ratings ?</a:t>
            </a:r>
            <a:endParaRPr sz="2000"/>
          </a:p>
          <a:p>
            <a:pPr marL="457200" lvl="0" indent="-355600" algn="l" rtl="0">
              <a:lnSpc>
                <a:spcPct val="115000"/>
              </a:lnSpc>
              <a:spcBef>
                <a:spcPts val="0"/>
              </a:spcBef>
              <a:spcAft>
                <a:spcPts val="0"/>
              </a:spcAft>
              <a:buSzPts val="2000"/>
              <a:buAutoNum type="arabicPeriod"/>
            </a:pPr>
            <a:r>
              <a:rPr lang="en-GB" sz="2000"/>
              <a:t>Does the location of the mall affects the number of visitors ?</a:t>
            </a:r>
            <a:endParaRPr sz="2000"/>
          </a:p>
          <a:p>
            <a:pPr marL="457200" lvl="0" indent="-355600" algn="l" rtl="0">
              <a:lnSpc>
                <a:spcPct val="115000"/>
              </a:lnSpc>
              <a:spcBef>
                <a:spcPts val="0"/>
              </a:spcBef>
              <a:spcAft>
                <a:spcPts val="0"/>
              </a:spcAft>
              <a:buSzPts val="2000"/>
              <a:buAutoNum type="arabicPeriod"/>
            </a:pPr>
            <a:r>
              <a:rPr lang="en-GB" sz="2000"/>
              <a:t>Which shopping malls should tourists visit and shop at in Singapore ?</a:t>
            </a:r>
            <a:endParaRPr sz="2000"/>
          </a:p>
          <a:p>
            <a:pPr marL="457200" lvl="0" indent="-355600" algn="l" rtl="0">
              <a:lnSpc>
                <a:spcPct val="115000"/>
              </a:lnSpc>
              <a:spcBef>
                <a:spcPts val="0"/>
              </a:spcBef>
              <a:spcAft>
                <a:spcPts val="0"/>
              </a:spcAft>
              <a:buSzPts val="2000"/>
              <a:buAutoNum type="arabicPeriod"/>
            </a:pPr>
            <a:r>
              <a:rPr lang="en-GB" sz="2000"/>
              <a:t>Which shopping malls should tourists be avoiding in Singapore ?</a:t>
            </a:r>
            <a:endParaRPr sz="2000"/>
          </a:p>
          <a:p>
            <a:pPr marL="457200" lvl="0" indent="-355600" algn="l" rtl="0">
              <a:lnSpc>
                <a:spcPct val="115000"/>
              </a:lnSpc>
              <a:spcBef>
                <a:spcPts val="0"/>
              </a:spcBef>
              <a:spcAft>
                <a:spcPts val="0"/>
              </a:spcAft>
              <a:buSzPts val="2000"/>
              <a:buAutoNum type="arabicPeriod"/>
            </a:pPr>
            <a:r>
              <a:rPr lang="en-GB" sz="2000"/>
              <a:t>I would like to see the star ratings for each shopping malls.</a:t>
            </a:r>
            <a:endParaRPr sz="2000"/>
          </a:p>
          <a:p>
            <a:pPr marL="457200" lvl="0" indent="-355600" algn="l" rtl="0">
              <a:lnSpc>
                <a:spcPct val="115000"/>
              </a:lnSpc>
              <a:spcBef>
                <a:spcPts val="0"/>
              </a:spcBef>
              <a:spcAft>
                <a:spcPts val="0"/>
              </a:spcAft>
              <a:buSzPts val="2000"/>
              <a:buAutoNum type="arabicPeriod"/>
            </a:pPr>
            <a:r>
              <a:rPr lang="en-GB" sz="2000"/>
              <a:t>Is there a relationship between Shopping Malls &amp; Hotels ?</a:t>
            </a:r>
            <a:endParaRPr sz="2000"/>
          </a:p>
          <a:p>
            <a:pPr marL="457200" lvl="0" indent="-355600" algn="l" rtl="0">
              <a:lnSpc>
                <a:spcPct val="115000"/>
              </a:lnSpc>
              <a:spcBef>
                <a:spcPts val="0"/>
              </a:spcBef>
              <a:spcAft>
                <a:spcPts val="0"/>
              </a:spcAft>
              <a:buSzPts val="2000"/>
              <a:buAutoNum type="arabicPeriod"/>
            </a:pPr>
            <a:r>
              <a:rPr lang="en-GB" sz="2000"/>
              <a:t>Which area of Singapore should I stay to get the most out of the shopping malls ?</a:t>
            </a:r>
            <a:endParaRPr sz="2000"/>
          </a:p>
          <a:p>
            <a:pPr marL="457200" lvl="0" indent="0" algn="l" rtl="0">
              <a:lnSpc>
                <a:spcPct val="115000"/>
              </a:lnSpc>
              <a:spcBef>
                <a:spcPts val="1200"/>
              </a:spcBef>
              <a:spcAft>
                <a:spcPts val="0"/>
              </a:spcAft>
              <a:buNone/>
            </a:pPr>
            <a:endParaRPr sz="2000"/>
          </a:p>
          <a:p>
            <a:pPr marL="342900" lvl="0" indent="-190500" algn="l" rtl="0">
              <a:spcBef>
                <a:spcPts val="1200"/>
              </a:spcBef>
              <a:spcAft>
                <a:spcPts val="0"/>
              </a:spcAft>
              <a:buClr>
                <a:schemeClr val="dk1"/>
              </a:buClr>
              <a:buSzPts val="24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6"/>
          <p:cNvSpPr txBox="1"/>
          <p:nvPr/>
        </p:nvSpPr>
        <p:spPr>
          <a:xfrm>
            <a:off x="666750" y="634975"/>
            <a:ext cx="71121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Do the number of reviews determine the shopping mall ratings ?</a:t>
            </a:r>
            <a:endParaRPr b="1">
              <a:latin typeface="Calibri"/>
              <a:ea typeface="Calibri"/>
              <a:cs typeface="Calibri"/>
              <a:sym typeface="Calibri"/>
            </a:endParaRPr>
          </a:p>
        </p:txBody>
      </p:sp>
      <p:pic>
        <p:nvPicPr>
          <p:cNvPr id="500" name="Google Shape;500;p76"/>
          <p:cNvPicPr preferRelativeResize="0"/>
          <p:nvPr/>
        </p:nvPicPr>
        <p:blipFill rotWithShape="1">
          <a:blip r:embed="rId3">
            <a:alphaModFix/>
          </a:blip>
          <a:srcRect l="10360" t="20543" r="11035" b="6163"/>
          <a:stretch/>
        </p:blipFill>
        <p:spPr>
          <a:xfrm>
            <a:off x="873125" y="1178775"/>
            <a:ext cx="7397750" cy="38800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7"/>
          <p:cNvSpPr txBox="1"/>
          <p:nvPr/>
        </p:nvSpPr>
        <p:spPr>
          <a:xfrm>
            <a:off x="666750" y="634975"/>
            <a:ext cx="71121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Do the number of reviews determine the shopping mall ratings ?</a:t>
            </a:r>
            <a:endParaRPr b="1">
              <a:latin typeface="Calibri"/>
              <a:ea typeface="Calibri"/>
              <a:cs typeface="Calibri"/>
              <a:sym typeface="Calibri"/>
            </a:endParaRPr>
          </a:p>
        </p:txBody>
      </p:sp>
      <p:pic>
        <p:nvPicPr>
          <p:cNvPr id="506" name="Google Shape;506;p77"/>
          <p:cNvPicPr preferRelativeResize="0"/>
          <p:nvPr/>
        </p:nvPicPr>
        <p:blipFill rotWithShape="1">
          <a:blip r:embed="rId3">
            <a:alphaModFix/>
          </a:blip>
          <a:srcRect l="9885" t="21403" r="11350" b="7015"/>
          <a:stretch/>
        </p:blipFill>
        <p:spPr>
          <a:xfrm>
            <a:off x="666750" y="1211925"/>
            <a:ext cx="7545926" cy="3857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8"/>
          <p:cNvSpPr txBox="1"/>
          <p:nvPr/>
        </p:nvSpPr>
        <p:spPr>
          <a:xfrm>
            <a:off x="656175" y="613825"/>
            <a:ext cx="7323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Does the location of the mall affects the number of visitors ?</a:t>
            </a:r>
            <a:endParaRPr b="1">
              <a:latin typeface="Calibri"/>
              <a:ea typeface="Calibri"/>
              <a:cs typeface="Calibri"/>
              <a:sym typeface="Calibri"/>
            </a:endParaRPr>
          </a:p>
        </p:txBody>
      </p:sp>
      <p:pic>
        <p:nvPicPr>
          <p:cNvPr id="512" name="Google Shape;512;p78"/>
          <p:cNvPicPr preferRelativeResize="0"/>
          <p:nvPr/>
        </p:nvPicPr>
        <p:blipFill rotWithShape="1">
          <a:blip r:embed="rId3">
            <a:alphaModFix/>
          </a:blip>
          <a:srcRect l="10306" t="21572" r="10897" b="6686"/>
          <a:stretch/>
        </p:blipFill>
        <p:spPr>
          <a:xfrm>
            <a:off x="709088" y="1186775"/>
            <a:ext cx="7725826" cy="39567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9"/>
          <p:cNvSpPr txBox="1"/>
          <p:nvPr/>
        </p:nvSpPr>
        <p:spPr>
          <a:xfrm>
            <a:off x="656175" y="613825"/>
            <a:ext cx="7503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Which shopping malls should tourists visit and shop at in Singapore ?</a:t>
            </a:r>
            <a:endParaRPr sz="2000" b="1">
              <a:latin typeface="Calibri"/>
              <a:ea typeface="Calibri"/>
              <a:cs typeface="Calibri"/>
              <a:sym typeface="Calibri"/>
            </a:endParaRPr>
          </a:p>
        </p:txBody>
      </p:sp>
      <p:pic>
        <p:nvPicPr>
          <p:cNvPr id="518" name="Google Shape;518;p79"/>
          <p:cNvPicPr preferRelativeResize="0"/>
          <p:nvPr/>
        </p:nvPicPr>
        <p:blipFill rotWithShape="1">
          <a:blip r:embed="rId3">
            <a:alphaModFix/>
          </a:blip>
          <a:srcRect l="16843" t="11355" r="5323" b="7823"/>
          <a:stretch/>
        </p:blipFill>
        <p:spPr>
          <a:xfrm>
            <a:off x="1185325" y="1190475"/>
            <a:ext cx="6678077" cy="3900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4"/>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Project Specification</a:t>
            </a:r>
            <a:endParaRPr/>
          </a:p>
        </p:txBody>
      </p:sp>
      <p:sp>
        <p:nvSpPr>
          <p:cNvPr id="248" name="Google Shape;248;p44"/>
          <p:cNvSpPr txBox="1">
            <a:spLocks noGrp="1"/>
          </p:cNvSpPr>
          <p:nvPr>
            <p:ph type="body" idx="1"/>
          </p:nvPr>
        </p:nvSpPr>
        <p:spPr>
          <a:xfrm>
            <a:off x="264600" y="1123325"/>
            <a:ext cx="8614800" cy="3390900"/>
          </a:xfrm>
          <a:prstGeom prst="rect">
            <a:avLst/>
          </a:prstGeom>
          <a:noFill/>
          <a:ln>
            <a:noFill/>
          </a:ln>
        </p:spPr>
        <p:txBody>
          <a:bodyPr spcFirstLastPara="1" wrap="square" lIns="91425" tIns="45700" rIns="91425" bIns="45700" anchor="t" anchorCtr="0">
            <a:noAutofit/>
          </a:bodyPr>
          <a:lstStyle/>
          <a:p>
            <a:pPr marL="457200" lvl="0" indent="-438150" algn="l" rtl="0">
              <a:spcBef>
                <a:spcPts val="480"/>
              </a:spcBef>
              <a:spcAft>
                <a:spcPts val="0"/>
              </a:spcAft>
              <a:buClr>
                <a:schemeClr val="dk1"/>
              </a:buClr>
              <a:buSzPts val="2100"/>
              <a:buChar char="•"/>
            </a:pPr>
            <a:r>
              <a:rPr lang="en-GB" sz="2100" i="1"/>
              <a:t>The major task and deliverables of this project is to use the dataset that we have obtained from Tripadvisor and </a:t>
            </a:r>
            <a:r>
              <a:rPr lang="en-GB" sz="2100" i="1">
                <a:highlight>
                  <a:srgbClr val="F7E6EE"/>
                </a:highlight>
              </a:rPr>
              <a:t>produce usable data that have been processed which are easy to view and understand</a:t>
            </a:r>
            <a:r>
              <a:rPr lang="en-GB" sz="2100" i="1"/>
              <a:t> without much explanation.</a:t>
            </a:r>
            <a:endParaRPr sz="2100" i="1"/>
          </a:p>
          <a:p>
            <a:pPr marL="457200" lvl="0" indent="-438150" algn="l" rtl="0">
              <a:spcBef>
                <a:spcPts val="480"/>
              </a:spcBef>
              <a:spcAft>
                <a:spcPts val="0"/>
              </a:spcAft>
              <a:buSzPts val="2100"/>
              <a:buChar char="•"/>
            </a:pPr>
            <a:r>
              <a:rPr lang="en-GB" sz="2100" i="1"/>
              <a:t>The benefits of this project is that we are learning to improve data quality, analysing data and showing data with visualization which are </a:t>
            </a:r>
            <a:r>
              <a:rPr lang="en-GB" sz="2100" i="1">
                <a:highlight>
                  <a:srgbClr val="F7E6EE"/>
                </a:highlight>
              </a:rPr>
              <a:t>skills in demand</a:t>
            </a:r>
            <a:r>
              <a:rPr lang="en-GB" sz="2100" i="1"/>
              <a:t> in the job market.</a:t>
            </a:r>
            <a:endParaRPr sz="2100" i="1"/>
          </a:p>
          <a:p>
            <a:pPr marL="457200" lvl="0" indent="-438150" algn="l" rtl="0">
              <a:spcBef>
                <a:spcPts val="480"/>
              </a:spcBef>
              <a:spcAft>
                <a:spcPts val="0"/>
              </a:spcAft>
              <a:buSzPts val="2100"/>
              <a:buChar char="•"/>
            </a:pPr>
            <a:r>
              <a:rPr lang="en-GB" sz="2100" i="1"/>
              <a:t>The assumptions that were made is that our end deliverable which are the different storyboards would be presented in a TripAdvisor package. This </a:t>
            </a:r>
            <a:r>
              <a:rPr lang="en-GB" sz="2100" i="1">
                <a:highlight>
                  <a:srgbClr val="F7E6EE"/>
                </a:highlight>
              </a:rPr>
              <a:t>package will be targeted to tourists</a:t>
            </a:r>
            <a:r>
              <a:rPr lang="en-GB" sz="2100" i="1"/>
              <a:t> who are looking to visit Singapore as it </a:t>
            </a:r>
            <a:r>
              <a:rPr lang="en-GB" sz="2100" i="1">
                <a:highlight>
                  <a:srgbClr val="F7E6EE"/>
                </a:highlight>
              </a:rPr>
              <a:t>covers the 4 important domains of tourism</a:t>
            </a:r>
            <a:r>
              <a:rPr lang="en-GB" sz="2100" i="1"/>
              <a:t>.</a:t>
            </a:r>
            <a:endParaRPr sz="2100" i="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0"/>
          <p:cNvSpPr txBox="1"/>
          <p:nvPr/>
        </p:nvSpPr>
        <p:spPr>
          <a:xfrm>
            <a:off x="656175" y="613825"/>
            <a:ext cx="7503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Which shopping malls should tourists visit and shop at in Singapore ?</a:t>
            </a:r>
            <a:endParaRPr sz="2000" b="1">
              <a:latin typeface="Calibri"/>
              <a:ea typeface="Calibri"/>
              <a:cs typeface="Calibri"/>
              <a:sym typeface="Calibri"/>
            </a:endParaRPr>
          </a:p>
        </p:txBody>
      </p:sp>
      <p:pic>
        <p:nvPicPr>
          <p:cNvPr id="524" name="Google Shape;524;p80"/>
          <p:cNvPicPr preferRelativeResize="0"/>
          <p:nvPr/>
        </p:nvPicPr>
        <p:blipFill rotWithShape="1">
          <a:blip r:embed="rId3">
            <a:alphaModFix/>
          </a:blip>
          <a:srcRect l="16366" t="6252" b="7264"/>
          <a:stretch/>
        </p:blipFill>
        <p:spPr>
          <a:xfrm>
            <a:off x="1015101" y="1196350"/>
            <a:ext cx="6785750" cy="39471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1"/>
          <p:cNvSpPr txBox="1"/>
          <p:nvPr/>
        </p:nvSpPr>
        <p:spPr>
          <a:xfrm>
            <a:off x="656175" y="613825"/>
            <a:ext cx="7503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Which shopping malls should tourists visit and shop at in Singapore ?</a:t>
            </a:r>
            <a:endParaRPr sz="2000" b="1">
              <a:latin typeface="Calibri"/>
              <a:ea typeface="Calibri"/>
              <a:cs typeface="Calibri"/>
              <a:sym typeface="Calibri"/>
            </a:endParaRPr>
          </a:p>
        </p:txBody>
      </p:sp>
      <p:pic>
        <p:nvPicPr>
          <p:cNvPr id="530" name="Google Shape;530;p81"/>
          <p:cNvPicPr preferRelativeResize="0"/>
          <p:nvPr/>
        </p:nvPicPr>
        <p:blipFill rotWithShape="1">
          <a:blip r:embed="rId3">
            <a:alphaModFix/>
          </a:blip>
          <a:srcRect l="16982" t="18719" r="5438" b="7409"/>
          <a:stretch/>
        </p:blipFill>
        <p:spPr>
          <a:xfrm>
            <a:off x="836075" y="1158600"/>
            <a:ext cx="7440101" cy="3984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2"/>
          <p:cNvSpPr txBox="1"/>
          <p:nvPr/>
        </p:nvSpPr>
        <p:spPr>
          <a:xfrm>
            <a:off x="677325" y="635025"/>
            <a:ext cx="74613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Which shopping malls should tourists be avoiding in Singapore ?</a:t>
            </a:r>
            <a:endParaRPr b="1">
              <a:latin typeface="Calibri"/>
              <a:ea typeface="Calibri"/>
              <a:cs typeface="Calibri"/>
              <a:sym typeface="Calibri"/>
            </a:endParaRPr>
          </a:p>
        </p:txBody>
      </p:sp>
      <p:pic>
        <p:nvPicPr>
          <p:cNvPr id="536" name="Google Shape;536;p82"/>
          <p:cNvPicPr preferRelativeResize="0"/>
          <p:nvPr/>
        </p:nvPicPr>
        <p:blipFill rotWithShape="1">
          <a:blip r:embed="rId3">
            <a:alphaModFix/>
          </a:blip>
          <a:srcRect l="16622" t="12255" r="5447" b="6739"/>
          <a:stretch/>
        </p:blipFill>
        <p:spPr>
          <a:xfrm>
            <a:off x="1122675" y="1180525"/>
            <a:ext cx="6686957" cy="39100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3"/>
          <p:cNvSpPr txBox="1"/>
          <p:nvPr/>
        </p:nvSpPr>
        <p:spPr>
          <a:xfrm>
            <a:off x="677325" y="635025"/>
            <a:ext cx="74613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Which shopping malls should tourists be avoiding in Singapore ?</a:t>
            </a:r>
            <a:endParaRPr b="1">
              <a:latin typeface="Calibri"/>
              <a:ea typeface="Calibri"/>
              <a:cs typeface="Calibri"/>
              <a:sym typeface="Calibri"/>
            </a:endParaRPr>
          </a:p>
        </p:txBody>
      </p:sp>
      <p:pic>
        <p:nvPicPr>
          <p:cNvPr id="542" name="Google Shape;542;p83"/>
          <p:cNvPicPr preferRelativeResize="0"/>
          <p:nvPr/>
        </p:nvPicPr>
        <p:blipFill rotWithShape="1">
          <a:blip r:embed="rId3">
            <a:alphaModFix/>
          </a:blip>
          <a:srcRect l="16457" t="12561" r="5581" b="7020"/>
          <a:stretch/>
        </p:blipFill>
        <p:spPr>
          <a:xfrm>
            <a:off x="973675" y="1189025"/>
            <a:ext cx="6858000" cy="3979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84"/>
          <p:cNvPicPr preferRelativeResize="0"/>
          <p:nvPr/>
        </p:nvPicPr>
        <p:blipFill rotWithShape="1">
          <a:blip r:embed="rId3">
            <a:alphaModFix/>
          </a:blip>
          <a:srcRect l="10251" t="22346" r="12258" b="9958"/>
          <a:stretch/>
        </p:blipFill>
        <p:spPr>
          <a:xfrm>
            <a:off x="709087" y="1230521"/>
            <a:ext cx="7725826" cy="3796578"/>
          </a:xfrm>
          <a:prstGeom prst="rect">
            <a:avLst/>
          </a:prstGeom>
          <a:noFill/>
          <a:ln>
            <a:noFill/>
          </a:ln>
        </p:spPr>
      </p:pic>
      <p:sp>
        <p:nvSpPr>
          <p:cNvPr id="548" name="Google Shape;548;p84"/>
          <p:cNvSpPr txBox="1"/>
          <p:nvPr/>
        </p:nvSpPr>
        <p:spPr>
          <a:xfrm>
            <a:off x="656175" y="603250"/>
            <a:ext cx="734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latin typeface="Calibri"/>
                <a:ea typeface="Calibri"/>
                <a:cs typeface="Calibri"/>
                <a:sym typeface="Calibri"/>
              </a:rPr>
              <a:t>I would like to see the star ratings for each shopping malls.</a:t>
            </a:r>
            <a:endParaRPr sz="2000" b="1">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5"/>
          <p:cNvSpPr txBox="1"/>
          <p:nvPr/>
        </p:nvSpPr>
        <p:spPr>
          <a:xfrm>
            <a:off x="635000" y="613825"/>
            <a:ext cx="7471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Is there a relationship between Shopping Malls &amp; Hotels ?</a:t>
            </a:r>
            <a:endParaRPr b="1">
              <a:latin typeface="Calibri"/>
              <a:ea typeface="Calibri"/>
              <a:cs typeface="Calibri"/>
              <a:sym typeface="Calibri"/>
            </a:endParaRPr>
          </a:p>
        </p:txBody>
      </p:sp>
      <p:pic>
        <p:nvPicPr>
          <p:cNvPr id="554" name="Google Shape;554;p85"/>
          <p:cNvPicPr preferRelativeResize="0"/>
          <p:nvPr/>
        </p:nvPicPr>
        <p:blipFill rotWithShape="1">
          <a:blip r:embed="rId3">
            <a:alphaModFix/>
          </a:blip>
          <a:srcRect l="16504" t="11648" r="5498" b="14626"/>
          <a:stretch/>
        </p:blipFill>
        <p:spPr>
          <a:xfrm>
            <a:off x="788000" y="1188626"/>
            <a:ext cx="7318800" cy="38913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6"/>
          <p:cNvSpPr txBox="1"/>
          <p:nvPr/>
        </p:nvSpPr>
        <p:spPr>
          <a:xfrm>
            <a:off x="635000" y="285750"/>
            <a:ext cx="74718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2000" b="1">
                <a:solidFill>
                  <a:schemeClr val="dk1"/>
                </a:solidFill>
                <a:latin typeface="Calibri"/>
                <a:ea typeface="Calibri"/>
                <a:cs typeface="Calibri"/>
                <a:sym typeface="Calibri"/>
              </a:rPr>
              <a:t>Which area of Singapore should I stay to get the most out of the shopping malls ?</a:t>
            </a:r>
            <a:endParaRPr b="1">
              <a:latin typeface="Calibri"/>
              <a:ea typeface="Calibri"/>
              <a:cs typeface="Calibri"/>
              <a:sym typeface="Calibri"/>
            </a:endParaRPr>
          </a:p>
        </p:txBody>
      </p:sp>
      <p:pic>
        <p:nvPicPr>
          <p:cNvPr id="560" name="Google Shape;560;p86"/>
          <p:cNvPicPr preferRelativeResize="0"/>
          <p:nvPr/>
        </p:nvPicPr>
        <p:blipFill rotWithShape="1">
          <a:blip r:embed="rId3">
            <a:alphaModFix/>
          </a:blip>
          <a:srcRect l="16599" t="12577" r="5616" b="9879"/>
          <a:stretch/>
        </p:blipFill>
        <p:spPr>
          <a:xfrm>
            <a:off x="1080325" y="1227600"/>
            <a:ext cx="6983357" cy="39158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7"/>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Hotel Data Set (Tian Gan)</a:t>
            </a:r>
            <a:endParaRPr/>
          </a:p>
        </p:txBody>
      </p:sp>
      <p:sp>
        <p:nvSpPr>
          <p:cNvPr id="566" name="Google Shape;566;p87"/>
          <p:cNvSpPr txBox="1">
            <a:spLocks noGrp="1"/>
          </p:cNvSpPr>
          <p:nvPr>
            <p:ph type="body" idx="1"/>
          </p:nvPr>
        </p:nvSpPr>
        <p:spPr>
          <a:xfrm>
            <a:off x="665165" y="1238250"/>
            <a:ext cx="7782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Top 40 traveller choice hotels on TripAdvisor</a:t>
            </a:r>
            <a:endParaRPr/>
          </a:p>
          <a:p>
            <a:pPr marL="457200" lvl="0" indent="-381000" algn="l" rtl="0">
              <a:spcBef>
                <a:spcPts val="0"/>
              </a:spcBef>
              <a:spcAft>
                <a:spcPts val="0"/>
              </a:spcAft>
              <a:buSzPts val="2400"/>
              <a:buChar char="-"/>
            </a:pPr>
            <a:r>
              <a:rPr lang="en-GB"/>
              <a:t>50 pages of reviews on reviews that contain the trip type</a:t>
            </a:r>
            <a:endParaRPr/>
          </a:p>
          <a:p>
            <a:pPr marL="457200" lvl="0" indent="-381000" algn="l" rtl="0">
              <a:spcBef>
                <a:spcPts val="0"/>
              </a:spcBef>
              <a:spcAft>
                <a:spcPts val="0"/>
              </a:spcAft>
              <a:buSzPts val="2400"/>
              <a:buChar char="-"/>
            </a:pPr>
            <a:r>
              <a:rPr lang="en-GB"/>
              <a:t>Total about 250 reviews per hotel</a:t>
            </a:r>
            <a:endParaRPr/>
          </a:p>
          <a:p>
            <a:pPr marL="457200" lvl="0" indent="-381000" algn="l" rtl="0">
              <a:spcBef>
                <a:spcPts val="0"/>
              </a:spcBef>
              <a:spcAft>
                <a:spcPts val="0"/>
              </a:spcAft>
              <a:buSzPts val="2400"/>
              <a:buChar char="-"/>
            </a:pPr>
            <a:r>
              <a:rPr lang="en-GB"/>
              <a:t>Combined data set has 10,075 rows of data after data cleansing (remove duplicates)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8"/>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explanation</a:t>
            </a:r>
            <a:endParaRPr/>
          </a:p>
        </p:txBody>
      </p:sp>
      <p:sp>
        <p:nvSpPr>
          <p:cNvPr id="572" name="Google Shape;572;p88"/>
          <p:cNvSpPr txBox="1">
            <a:spLocks noGrp="1"/>
          </p:cNvSpPr>
          <p:nvPr>
            <p:ph type="body" idx="1"/>
          </p:nvPr>
        </p:nvSpPr>
        <p:spPr>
          <a:xfrm>
            <a:off x="665165" y="1238250"/>
            <a:ext cx="7782000" cy="33909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GB"/>
              <a:t>Reviewer - Username of the person that left the review on the hotel</a:t>
            </a:r>
            <a:endParaRPr/>
          </a:p>
          <a:p>
            <a:pPr marL="0" lvl="0" indent="0" algn="l" rtl="0">
              <a:spcBef>
                <a:spcPts val="480"/>
              </a:spcBef>
              <a:spcAft>
                <a:spcPts val="0"/>
              </a:spcAft>
              <a:buNone/>
            </a:pPr>
            <a:r>
              <a:rPr lang="en-GB"/>
              <a:t>Review title - Title of the review</a:t>
            </a:r>
            <a:endParaRPr/>
          </a:p>
          <a:p>
            <a:pPr marL="0" lvl="0" indent="0" algn="l" rtl="0">
              <a:spcBef>
                <a:spcPts val="480"/>
              </a:spcBef>
              <a:spcAft>
                <a:spcPts val="0"/>
              </a:spcAft>
              <a:buNone/>
            </a:pPr>
            <a:r>
              <a:rPr lang="en-GB"/>
              <a:t>Review Content - Review Content on the user has left on the Hotel</a:t>
            </a:r>
            <a:endParaRPr/>
          </a:p>
          <a:p>
            <a:pPr marL="0" lvl="0" indent="0" algn="l" rtl="0">
              <a:spcBef>
                <a:spcPts val="480"/>
              </a:spcBef>
              <a:spcAft>
                <a:spcPts val="0"/>
              </a:spcAft>
              <a:buNone/>
            </a:pPr>
            <a:r>
              <a:rPr lang="en-GB"/>
              <a:t>Date of Stay - The Month and Year of when the user stayed at the Hotel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9"/>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Data explanation (continuation)</a:t>
            </a:r>
            <a:endParaRPr/>
          </a:p>
        </p:txBody>
      </p:sp>
      <p:sp>
        <p:nvSpPr>
          <p:cNvPr id="578" name="Google Shape;578;p89"/>
          <p:cNvSpPr txBox="1">
            <a:spLocks noGrp="1"/>
          </p:cNvSpPr>
          <p:nvPr>
            <p:ph type="body" idx="1"/>
          </p:nvPr>
        </p:nvSpPr>
        <p:spPr>
          <a:xfrm>
            <a:off x="665165" y="1238250"/>
            <a:ext cx="7782000" cy="33909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GB"/>
              <a:t>Trip Type - The category of the trip that the user has taken when they went to visit the hotels</a:t>
            </a:r>
            <a:endParaRPr/>
          </a:p>
          <a:p>
            <a:pPr marL="0" lvl="0" indent="0" algn="l" rtl="0">
              <a:spcBef>
                <a:spcPts val="480"/>
              </a:spcBef>
              <a:spcAft>
                <a:spcPts val="0"/>
              </a:spcAft>
              <a:buNone/>
            </a:pPr>
            <a:r>
              <a:rPr lang="en-GB"/>
              <a:t>Hotel Name - Name of the Hotel</a:t>
            </a:r>
            <a:endParaRPr/>
          </a:p>
          <a:p>
            <a:pPr marL="0" lvl="0" indent="0" algn="l" rtl="0">
              <a:spcBef>
                <a:spcPts val="480"/>
              </a:spcBef>
              <a:spcAft>
                <a:spcPts val="0"/>
              </a:spcAft>
              <a:buNone/>
            </a:pPr>
            <a:r>
              <a:rPr lang="en-GB"/>
              <a:t>Address - The address of the Hotel</a:t>
            </a:r>
            <a:endParaRPr/>
          </a:p>
          <a:p>
            <a:pPr marL="0" lvl="0" indent="0" algn="l" rtl="0">
              <a:spcBef>
                <a:spcPts val="480"/>
              </a:spcBef>
              <a:spcAft>
                <a:spcPts val="0"/>
              </a:spcAft>
              <a:buNone/>
            </a:pPr>
            <a:r>
              <a:rPr lang="en-GB"/>
              <a:t>Cords 1 - Longitude of where the Hotel is located on the global map</a:t>
            </a:r>
            <a:endParaRPr/>
          </a:p>
          <a:p>
            <a:pPr marL="0" lvl="0" indent="0" algn="l" rtl="0">
              <a:spcBef>
                <a:spcPts val="480"/>
              </a:spcBef>
              <a:spcAft>
                <a:spcPts val="0"/>
              </a:spcAft>
              <a:buNone/>
            </a:pPr>
            <a:r>
              <a:rPr lang="en-GB"/>
              <a:t>Cords 2 - Latitude of where the Hotel is located on the global map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5"/>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Business Analysis</a:t>
            </a:r>
            <a:endParaRPr/>
          </a:p>
        </p:txBody>
      </p:sp>
      <p:sp>
        <p:nvSpPr>
          <p:cNvPr id="254" name="Google Shape;254;p45"/>
          <p:cNvSpPr txBox="1">
            <a:spLocks noGrp="1"/>
          </p:cNvSpPr>
          <p:nvPr>
            <p:ph type="body" idx="1"/>
          </p:nvPr>
        </p:nvSpPr>
        <p:spPr>
          <a:xfrm>
            <a:off x="528600" y="1229575"/>
            <a:ext cx="8086800" cy="339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200" i="1"/>
          </a:p>
          <a:p>
            <a:pPr marL="342900" lvl="0" indent="-323850" algn="l" rtl="0">
              <a:spcBef>
                <a:spcPts val="0"/>
              </a:spcBef>
              <a:spcAft>
                <a:spcPts val="0"/>
              </a:spcAft>
              <a:buSzPts val="2100"/>
              <a:buChar char="•"/>
            </a:pPr>
            <a:r>
              <a:rPr lang="en-GB" sz="2100" u="sng">
                <a:highlight>
                  <a:srgbClr val="F7E6EE"/>
                </a:highlight>
              </a:rPr>
              <a:t>NO</a:t>
            </a:r>
            <a:r>
              <a:rPr lang="en-GB" sz="2100">
                <a:highlight>
                  <a:srgbClr val="F7E6EE"/>
                </a:highlight>
              </a:rPr>
              <a:t> businesses can succeed</a:t>
            </a:r>
            <a:r>
              <a:rPr lang="en-GB" sz="2100"/>
              <a:t> without timely and accurate management information.</a:t>
            </a:r>
            <a:endParaRPr sz="2100"/>
          </a:p>
          <a:p>
            <a:pPr marL="342900" lvl="0" indent="-323850" algn="l" rtl="0">
              <a:spcBef>
                <a:spcPts val="0"/>
              </a:spcBef>
              <a:spcAft>
                <a:spcPts val="0"/>
              </a:spcAft>
              <a:buSzPts val="2100"/>
              <a:buChar char="•"/>
            </a:pPr>
            <a:r>
              <a:rPr lang="en-GB" sz="2100"/>
              <a:t>The raw data is </a:t>
            </a:r>
            <a:r>
              <a:rPr lang="en-GB" sz="2100">
                <a:highlight>
                  <a:srgbClr val="F7E6EE"/>
                </a:highlight>
              </a:rPr>
              <a:t>only valuable if the information and insight are extracted</a:t>
            </a:r>
            <a:r>
              <a:rPr lang="en-GB" sz="2100"/>
              <a:t> from it to help the business make better decisions. </a:t>
            </a:r>
            <a:endParaRPr sz="2100"/>
          </a:p>
          <a:p>
            <a:pPr marL="342900" lvl="0" indent="-323850" algn="l" rtl="0">
              <a:spcBef>
                <a:spcPts val="0"/>
              </a:spcBef>
              <a:spcAft>
                <a:spcPts val="0"/>
              </a:spcAft>
              <a:buSzPts val="2100"/>
              <a:buChar char="•"/>
            </a:pPr>
            <a:r>
              <a:rPr lang="en-GB" sz="2100"/>
              <a:t>The valuable information that </a:t>
            </a:r>
            <a:r>
              <a:rPr lang="en-GB" sz="2100">
                <a:highlight>
                  <a:srgbClr val="F7E6EE"/>
                </a:highlight>
              </a:rPr>
              <a:t>BI tools provide, enables managers and business owners to optimise planning</a:t>
            </a:r>
            <a:r>
              <a:rPr lang="en-GB" sz="2100"/>
              <a:t> and to react quickly and efficiently across all decision-making processes.</a:t>
            </a:r>
            <a:endParaRPr sz="2100"/>
          </a:p>
          <a:p>
            <a:pPr marL="342900" lvl="0" indent="-330200" algn="l" rtl="0">
              <a:spcBef>
                <a:spcPts val="0"/>
              </a:spcBef>
              <a:spcAft>
                <a:spcPts val="0"/>
              </a:spcAft>
              <a:buSzPts val="2200"/>
              <a:buChar char="•"/>
            </a:pPr>
            <a:r>
              <a:rPr lang="en-GB" sz="2200"/>
              <a:t>Our insights are based on the </a:t>
            </a:r>
            <a:r>
              <a:rPr lang="en-GB" sz="2200">
                <a:highlight>
                  <a:srgbClr val="F7E6EE"/>
                </a:highlight>
              </a:rPr>
              <a:t>processed data</a:t>
            </a:r>
            <a:r>
              <a:rPr lang="en-GB" sz="2200"/>
              <a:t> that we derived from the four domains on TripAdvisor which are </a:t>
            </a:r>
            <a:r>
              <a:rPr lang="en-GB" sz="2200">
                <a:highlight>
                  <a:srgbClr val="F7E6EE"/>
                </a:highlight>
              </a:rPr>
              <a:t>hotels, attractions, transportation and shopping malls.</a:t>
            </a:r>
            <a:endParaRPr sz="2200">
              <a:highlight>
                <a:srgbClr val="F7E6EE"/>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90"/>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List Of Questions (Hotels) </a:t>
            </a:r>
            <a:endParaRPr/>
          </a:p>
        </p:txBody>
      </p:sp>
      <p:sp>
        <p:nvSpPr>
          <p:cNvPr id="584" name="Google Shape;584;p90"/>
          <p:cNvSpPr txBox="1">
            <a:spLocks noGrp="1"/>
          </p:cNvSpPr>
          <p:nvPr>
            <p:ph type="body" idx="1"/>
          </p:nvPr>
        </p:nvSpPr>
        <p:spPr>
          <a:xfrm>
            <a:off x="664990" y="1250775"/>
            <a:ext cx="7782000" cy="33909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GB"/>
              <a:t>What Hotel should we pick for the Category of Trip Type that I am going?</a:t>
            </a:r>
            <a:endParaRPr/>
          </a:p>
          <a:p>
            <a:pPr marL="457200" lvl="0" indent="-381000" algn="l" rtl="0">
              <a:spcBef>
                <a:spcPts val="0"/>
              </a:spcBef>
              <a:spcAft>
                <a:spcPts val="0"/>
              </a:spcAft>
              <a:buSzPts val="2400"/>
              <a:buChar char="-"/>
            </a:pPr>
            <a:r>
              <a:rPr lang="en-GB"/>
              <a:t>What are the recent comments of the Hotel that was chosen?</a:t>
            </a:r>
            <a:endParaRPr/>
          </a:p>
          <a:p>
            <a:pPr marL="457200" lvl="0" indent="-381000" algn="l" rtl="0">
              <a:spcBef>
                <a:spcPts val="0"/>
              </a:spcBef>
              <a:spcAft>
                <a:spcPts val="0"/>
              </a:spcAft>
              <a:buSzPts val="2400"/>
              <a:buChar char="-"/>
            </a:pPr>
            <a:r>
              <a:rPr lang="en-GB"/>
              <a:t>Which hotels are recommended?</a:t>
            </a:r>
            <a:endParaRPr/>
          </a:p>
          <a:p>
            <a:pPr marL="457200" lvl="0" indent="-381000" algn="l" rtl="0">
              <a:spcBef>
                <a:spcPts val="0"/>
              </a:spcBef>
              <a:spcAft>
                <a:spcPts val="0"/>
              </a:spcAft>
              <a:buSzPts val="2400"/>
              <a:buChar char="-"/>
            </a:pPr>
            <a:r>
              <a:rPr lang="en-GB"/>
              <a:t>What hotel should we go to for a cheap Staycation?</a:t>
            </a:r>
            <a:endParaRPr/>
          </a:p>
          <a:p>
            <a:pPr marL="457200" lvl="0" indent="-381000" algn="l" rtl="0">
              <a:spcBef>
                <a:spcPts val="0"/>
              </a:spcBef>
              <a:spcAft>
                <a:spcPts val="0"/>
              </a:spcAft>
              <a:buSzPts val="2400"/>
              <a:buChar char="-"/>
            </a:pPr>
            <a:r>
              <a:rPr lang="en-GB"/>
              <a:t>Which hotel should I choose if I wanted to go the best attraction in Singapore?</a:t>
            </a:r>
            <a:endParaRPr/>
          </a:p>
          <a:p>
            <a:pPr marL="457200" lvl="0" indent="-381000" algn="l" rtl="0">
              <a:spcBef>
                <a:spcPts val="0"/>
              </a:spcBef>
              <a:spcAft>
                <a:spcPts val="0"/>
              </a:spcAft>
              <a:buSzPts val="2400"/>
              <a:buChar char="-"/>
            </a:pPr>
            <a:r>
              <a:rPr lang="en-GB"/>
              <a:t>Does the number of visitors affect the rating of the Trip Type?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1"/>
          <p:cNvSpPr txBox="1">
            <a:spLocks noGrp="1"/>
          </p:cNvSpPr>
          <p:nvPr>
            <p:ph type="title"/>
          </p:nvPr>
        </p:nvSpPr>
        <p:spPr>
          <a:xfrm>
            <a:off x="665600" y="459154"/>
            <a:ext cx="7781400" cy="66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sz="2300">
                <a:latin typeface="Calibri"/>
                <a:ea typeface="Calibri"/>
                <a:cs typeface="Calibri"/>
                <a:sym typeface="Calibri"/>
              </a:rPr>
              <a:t>What Hotel should we pick for the Category of Trip Type that I am going?</a:t>
            </a:r>
            <a:endParaRPr sz="3100"/>
          </a:p>
        </p:txBody>
      </p:sp>
      <p:sp>
        <p:nvSpPr>
          <p:cNvPr id="590" name="Google Shape;590;p91"/>
          <p:cNvSpPr txBox="1">
            <a:spLocks noGrp="1"/>
          </p:cNvSpPr>
          <p:nvPr>
            <p:ph type="body" idx="1"/>
          </p:nvPr>
        </p:nvSpPr>
        <p:spPr>
          <a:xfrm>
            <a:off x="6277167" y="1238250"/>
            <a:ext cx="2170200" cy="3390900"/>
          </a:xfrm>
          <a:prstGeom prst="rect">
            <a:avLst/>
          </a:prstGeom>
        </p:spPr>
        <p:txBody>
          <a:bodyPr spcFirstLastPara="1" wrap="square" lIns="91425" tIns="45700" rIns="91425" bIns="45700" anchor="t" anchorCtr="0">
            <a:noAutofit/>
          </a:bodyPr>
          <a:lstStyle/>
          <a:p>
            <a:pPr marL="457200" lvl="0" indent="-323850" algn="l" rtl="0">
              <a:spcBef>
                <a:spcPts val="480"/>
              </a:spcBef>
              <a:spcAft>
                <a:spcPts val="0"/>
              </a:spcAft>
              <a:buSzPts val="1500"/>
              <a:buChar char="-"/>
            </a:pPr>
            <a:r>
              <a:rPr lang="en-GB" sz="1500"/>
              <a:t>This shows the Average Rating of the top 40 Traveller Rated Hotels in Singapore</a:t>
            </a:r>
            <a:endParaRPr sz="1500"/>
          </a:p>
          <a:p>
            <a:pPr marL="457200" lvl="0" indent="-323850" algn="l" rtl="0">
              <a:spcBef>
                <a:spcPts val="0"/>
              </a:spcBef>
              <a:spcAft>
                <a:spcPts val="0"/>
              </a:spcAft>
              <a:buSzPts val="1500"/>
              <a:buChar char="-"/>
            </a:pPr>
            <a:r>
              <a:rPr lang="en-GB" sz="1500"/>
              <a:t>This will shorten this list for travellers to choose the hotel they would like to pick</a:t>
            </a:r>
            <a:endParaRPr sz="1500"/>
          </a:p>
          <a:p>
            <a:pPr marL="457200" lvl="0" indent="-323850" algn="l" rtl="0">
              <a:spcBef>
                <a:spcPts val="0"/>
              </a:spcBef>
              <a:spcAft>
                <a:spcPts val="0"/>
              </a:spcAft>
              <a:buSzPts val="1500"/>
              <a:buChar char="-"/>
            </a:pPr>
            <a:r>
              <a:rPr lang="en-GB" sz="1500"/>
              <a:t>They will also be able to see which hotel will best cater to their trip type</a:t>
            </a:r>
            <a:endParaRPr sz="1500"/>
          </a:p>
        </p:txBody>
      </p:sp>
      <p:pic>
        <p:nvPicPr>
          <p:cNvPr id="591" name="Google Shape;591;p91"/>
          <p:cNvPicPr preferRelativeResize="0"/>
          <p:nvPr/>
        </p:nvPicPr>
        <p:blipFill>
          <a:blip r:embed="rId3">
            <a:alphaModFix/>
          </a:blip>
          <a:stretch>
            <a:fillRect/>
          </a:stretch>
        </p:blipFill>
        <p:spPr>
          <a:xfrm>
            <a:off x="152400" y="1275754"/>
            <a:ext cx="5972367" cy="284095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2"/>
          <p:cNvSpPr txBox="1">
            <a:spLocks noGrp="1"/>
          </p:cNvSpPr>
          <p:nvPr>
            <p:ph type="title"/>
          </p:nvPr>
        </p:nvSpPr>
        <p:spPr>
          <a:xfrm>
            <a:off x="665600" y="459154"/>
            <a:ext cx="7781400" cy="66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sz="2400">
                <a:latin typeface="Calibri"/>
                <a:ea typeface="Calibri"/>
                <a:cs typeface="Calibri"/>
                <a:sym typeface="Calibri"/>
              </a:rPr>
              <a:t>What are the recent comments of the Hotel that was chosen?</a:t>
            </a:r>
            <a:endParaRPr/>
          </a:p>
        </p:txBody>
      </p:sp>
      <p:sp>
        <p:nvSpPr>
          <p:cNvPr id="597" name="Google Shape;597;p92"/>
          <p:cNvSpPr txBox="1">
            <a:spLocks noGrp="1"/>
          </p:cNvSpPr>
          <p:nvPr>
            <p:ph type="body" idx="1"/>
          </p:nvPr>
        </p:nvSpPr>
        <p:spPr>
          <a:xfrm>
            <a:off x="6107352" y="1238250"/>
            <a:ext cx="2340000" cy="33909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en-GB" sz="1800"/>
              <a:t>Having this the user would be able to look at the top 3 most recent comments on the hotel</a:t>
            </a:r>
            <a:endParaRPr sz="1800"/>
          </a:p>
          <a:p>
            <a:pPr marL="457200" lvl="0" indent="-342900" algn="l" rtl="0">
              <a:spcBef>
                <a:spcPts val="0"/>
              </a:spcBef>
              <a:spcAft>
                <a:spcPts val="0"/>
              </a:spcAft>
              <a:buSzPts val="1800"/>
              <a:buChar char="-"/>
            </a:pPr>
            <a:r>
              <a:rPr lang="en-GB" sz="1800"/>
              <a:t>This will aid them in their decision making process when they are picking a hotel</a:t>
            </a:r>
            <a:endParaRPr sz="1800"/>
          </a:p>
        </p:txBody>
      </p:sp>
      <p:pic>
        <p:nvPicPr>
          <p:cNvPr id="598" name="Google Shape;598;p92"/>
          <p:cNvPicPr preferRelativeResize="0"/>
          <p:nvPr/>
        </p:nvPicPr>
        <p:blipFill>
          <a:blip r:embed="rId3">
            <a:alphaModFix/>
          </a:blip>
          <a:stretch>
            <a:fillRect/>
          </a:stretch>
        </p:blipFill>
        <p:spPr>
          <a:xfrm>
            <a:off x="0" y="1238250"/>
            <a:ext cx="6107351" cy="3777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3"/>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sz="2400">
                <a:latin typeface="Calibri"/>
                <a:ea typeface="Calibri"/>
                <a:cs typeface="Calibri"/>
                <a:sym typeface="Calibri"/>
              </a:rPr>
              <a:t>Which hotels are recommended?</a:t>
            </a:r>
            <a:endParaRPr/>
          </a:p>
        </p:txBody>
      </p:sp>
      <p:sp>
        <p:nvSpPr>
          <p:cNvPr id="604" name="Google Shape;604;p93"/>
          <p:cNvSpPr txBox="1">
            <a:spLocks noGrp="1"/>
          </p:cNvSpPr>
          <p:nvPr>
            <p:ph type="body" idx="1"/>
          </p:nvPr>
        </p:nvSpPr>
        <p:spPr>
          <a:xfrm>
            <a:off x="6277167" y="1238250"/>
            <a:ext cx="2170200" cy="3390900"/>
          </a:xfrm>
          <a:prstGeom prst="rect">
            <a:avLst/>
          </a:prstGeom>
        </p:spPr>
        <p:txBody>
          <a:bodyPr spcFirstLastPara="1" wrap="square" lIns="91425" tIns="45700" rIns="91425" bIns="45700" anchor="t" anchorCtr="0">
            <a:noAutofit/>
          </a:bodyPr>
          <a:lstStyle/>
          <a:p>
            <a:pPr marL="457200" lvl="0" indent="-323850" algn="l" rtl="0">
              <a:spcBef>
                <a:spcPts val="480"/>
              </a:spcBef>
              <a:spcAft>
                <a:spcPts val="0"/>
              </a:spcAft>
              <a:buSzPts val="1500"/>
              <a:buChar char="-"/>
            </a:pPr>
            <a:r>
              <a:rPr lang="en-GB" sz="1500"/>
              <a:t>Having this Trip Advisor could recommend to the user to choose form one of the top 5 Traveller rated Hotels in Singapore</a:t>
            </a:r>
            <a:endParaRPr sz="1500"/>
          </a:p>
          <a:p>
            <a:pPr marL="457200" lvl="0" indent="-323850" algn="l" rtl="0">
              <a:spcBef>
                <a:spcPts val="0"/>
              </a:spcBef>
              <a:spcAft>
                <a:spcPts val="0"/>
              </a:spcAft>
              <a:buSzPts val="1500"/>
              <a:buChar char="-"/>
            </a:pPr>
            <a:r>
              <a:rPr lang="en-GB" sz="1500"/>
              <a:t>Having this users will be able to have a shorter time deciding on where to go as they could pick from one of the recommendations</a:t>
            </a:r>
            <a:endParaRPr sz="1500"/>
          </a:p>
        </p:txBody>
      </p:sp>
      <p:pic>
        <p:nvPicPr>
          <p:cNvPr id="605" name="Google Shape;605;p93"/>
          <p:cNvPicPr preferRelativeResize="0"/>
          <p:nvPr/>
        </p:nvPicPr>
        <p:blipFill>
          <a:blip r:embed="rId3">
            <a:alphaModFix/>
          </a:blip>
          <a:stretch>
            <a:fillRect/>
          </a:stretch>
        </p:blipFill>
        <p:spPr>
          <a:xfrm>
            <a:off x="230675" y="1476650"/>
            <a:ext cx="6124775" cy="2929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4"/>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sz="2400">
                <a:latin typeface="Calibri"/>
                <a:ea typeface="Calibri"/>
                <a:cs typeface="Calibri"/>
                <a:sym typeface="Calibri"/>
              </a:rPr>
              <a:t>What hotel should we go to for a cheap Staycation?</a:t>
            </a:r>
            <a:endParaRPr/>
          </a:p>
        </p:txBody>
      </p:sp>
      <p:sp>
        <p:nvSpPr>
          <p:cNvPr id="611" name="Google Shape;611;p94"/>
          <p:cNvSpPr txBox="1">
            <a:spLocks noGrp="1"/>
          </p:cNvSpPr>
          <p:nvPr>
            <p:ph type="body" idx="1"/>
          </p:nvPr>
        </p:nvSpPr>
        <p:spPr>
          <a:xfrm>
            <a:off x="6277167" y="1238250"/>
            <a:ext cx="2170200" cy="3390900"/>
          </a:xfrm>
          <a:prstGeom prst="rect">
            <a:avLst/>
          </a:prstGeom>
        </p:spPr>
        <p:txBody>
          <a:bodyPr spcFirstLastPara="1" wrap="square" lIns="91425" tIns="45700" rIns="91425" bIns="45700" anchor="t" anchorCtr="0">
            <a:noAutofit/>
          </a:bodyPr>
          <a:lstStyle/>
          <a:p>
            <a:pPr marL="457200" lvl="0" indent="-323850" algn="l" rtl="0">
              <a:spcBef>
                <a:spcPts val="480"/>
              </a:spcBef>
              <a:spcAft>
                <a:spcPts val="0"/>
              </a:spcAft>
              <a:buSzPts val="1500"/>
              <a:buChar char="-"/>
            </a:pPr>
            <a:r>
              <a:rPr lang="en-GB" sz="1500"/>
              <a:t>If the user wanted to go to a Hotel in Singapore for a short Staycation and they had a limited budget they could pick from one of the Hotels here which are below $200 per night.</a:t>
            </a:r>
            <a:endParaRPr sz="1500"/>
          </a:p>
        </p:txBody>
      </p:sp>
      <p:pic>
        <p:nvPicPr>
          <p:cNvPr id="612" name="Google Shape;612;p94"/>
          <p:cNvPicPr preferRelativeResize="0"/>
          <p:nvPr/>
        </p:nvPicPr>
        <p:blipFill>
          <a:blip r:embed="rId3">
            <a:alphaModFix/>
          </a:blip>
          <a:stretch>
            <a:fillRect/>
          </a:stretch>
        </p:blipFill>
        <p:spPr>
          <a:xfrm>
            <a:off x="0" y="1238250"/>
            <a:ext cx="6277175" cy="3145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5"/>
          <p:cNvSpPr txBox="1">
            <a:spLocks noGrp="1"/>
          </p:cNvSpPr>
          <p:nvPr>
            <p:ph type="title"/>
          </p:nvPr>
        </p:nvSpPr>
        <p:spPr>
          <a:xfrm>
            <a:off x="665600" y="436779"/>
            <a:ext cx="7781400" cy="686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sz="2400">
                <a:latin typeface="Calibri"/>
                <a:ea typeface="Calibri"/>
                <a:cs typeface="Calibri"/>
                <a:sym typeface="Calibri"/>
              </a:rPr>
              <a:t>Which hotel should I choose if I wanted to go the best attraction in Singapore?</a:t>
            </a:r>
            <a:endParaRPr/>
          </a:p>
        </p:txBody>
      </p:sp>
      <p:sp>
        <p:nvSpPr>
          <p:cNvPr id="618" name="Google Shape;618;p95"/>
          <p:cNvSpPr txBox="1">
            <a:spLocks noGrp="1"/>
          </p:cNvSpPr>
          <p:nvPr>
            <p:ph type="body" idx="1"/>
          </p:nvPr>
        </p:nvSpPr>
        <p:spPr>
          <a:xfrm>
            <a:off x="6277167" y="1238250"/>
            <a:ext cx="2170200" cy="3390900"/>
          </a:xfrm>
          <a:prstGeom prst="rect">
            <a:avLst/>
          </a:prstGeom>
        </p:spPr>
        <p:txBody>
          <a:bodyPr spcFirstLastPara="1" wrap="square" lIns="91425" tIns="45700" rIns="91425" bIns="45700" anchor="t" anchorCtr="0">
            <a:noAutofit/>
          </a:bodyPr>
          <a:lstStyle/>
          <a:p>
            <a:pPr marL="457200" lvl="0" indent="-323850" algn="l" rtl="0">
              <a:spcBef>
                <a:spcPts val="480"/>
              </a:spcBef>
              <a:spcAft>
                <a:spcPts val="0"/>
              </a:spcAft>
              <a:buSzPts val="1500"/>
              <a:buChar char="-"/>
            </a:pPr>
            <a:r>
              <a:rPr lang="en-GB" sz="1500"/>
              <a:t>If they wanted to go to the Best Rated Attraction in Singapore and they wanted to base their trip here on that attraction they could pick out a hotel from the list given</a:t>
            </a:r>
            <a:endParaRPr sz="1500"/>
          </a:p>
        </p:txBody>
      </p:sp>
      <p:pic>
        <p:nvPicPr>
          <p:cNvPr id="619" name="Google Shape;619;p95"/>
          <p:cNvPicPr preferRelativeResize="0"/>
          <p:nvPr/>
        </p:nvPicPr>
        <p:blipFill>
          <a:blip r:embed="rId3">
            <a:alphaModFix/>
          </a:blip>
          <a:stretch>
            <a:fillRect/>
          </a:stretch>
        </p:blipFill>
        <p:spPr>
          <a:xfrm>
            <a:off x="152400" y="1275725"/>
            <a:ext cx="6124773" cy="2895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6"/>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sz="2400">
                <a:latin typeface="Calibri"/>
                <a:ea typeface="Calibri"/>
                <a:cs typeface="Calibri"/>
                <a:sym typeface="Calibri"/>
              </a:rPr>
              <a:t>Does the number of visitors affect the rating of the Trip Type?</a:t>
            </a:r>
            <a:endParaRPr/>
          </a:p>
        </p:txBody>
      </p:sp>
      <p:sp>
        <p:nvSpPr>
          <p:cNvPr id="625" name="Google Shape;625;p96"/>
          <p:cNvSpPr txBox="1">
            <a:spLocks noGrp="1"/>
          </p:cNvSpPr>
          <p:nvPr>
            <p:ph type="body" idx="1"/>
          </p:nvPr>
        </p:nvSpPr>
        <p:spPr>
          <a:xfrm>
            <a:off x="6277167" y="1238250"/>
            <a:ext cx="2170200" cy="3390900"/>
          </a:xfrm>
          <a:prstGeom prst="rect">
            <a:avLst/>
          </a:prstGeom>
        </p:spPr>
        <p:txBody>
          <a:bodyPr spcFirstLastPara="1" wrap="square" lIns="91425" tIns="45700" rIns="91425" bIns="45700" anchor="t" anchorCtr="0">
            <a:noAutofit/>
          </a:bodyPr>
          <a:lstStyle/>
          <a:p>
            <a:pPr marL="457200" lvl="0" indent="-323850" algn="l" rtl="0">
              <a:spcBef>
                <a:spcPts val="480"/>
              </a:spcBef>
              <a:spcAft>
                <a:spcPts val="0"/>
              </a:spcAft>
              <a:buSzPts val="1500"/>
              <a:buChar char="-"/>
            </a:pPr>
            <a:r>
              <a:rPr lang="en-GB" sz="1500"/>
              <a:t>Currently the most frequently visited trip type on Trip Advisor is the Couple Trip Type but they have the second highest Average Rating whereas the 2nd least visited Trip Type on Trip Advisor is Friends but they have the Highest Average Rating</a:t>
            </a:r>
            <a:endParaRPr sz="1500"/>
          </a:p>
        </p:txBody>
      </p:sp>
      <p:pic>
        <p:nvPicPr>
          <p:cNvPr id="626" name="Google Shape;626;p96"/>
          <p:cNvPicPr preferRelativeResize="0"/>
          <p:nvPr/>
        </p:nvPicPr>
        <p:blipFill>
          <a:blip r:embed="rId3">
            <a:alphaModFix/>
          </a:blip>
          <a:stretch>
            <a:fillRect/>
          </a:stretch>
        </p:blipFill>
        <p:spPr>
          <a:xfrm>
            <a:off x="152400" y="1275725"/>
            <a:ext cx="6124774" cy="33534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7"/>
          <p:cNvSpPr txBox="1">
            <a:spLocks noGrp="1"/>
          </p:cNvSpPr>
          <p:nvPr>
            <p:ph type="title"/>
          </p:nvPr>
        </p:nvSpPr>
        <p:spPr>
          <a:xfrm>
            <a:off x="665610" y="670017"/>
            <a:ext cx="7781400" cy="4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Attractions Data Set (Syukry)</a:t>
            </a:r>
            <a:endParaRPr/>
          </a:p>
        </p:txBody>
      </p:sp>
      <p:sp>
        <p:nvSpPr>
          <p:cNvPr id="632" name="Google Shape;632;p97"/>
          <p:cNvSpPr txBox="1">
            <a:spLocks noGrp="1"/>
          </p:cNvSpPr>
          <p:nvPr>
            <p:ph type="body" idx="1"/>
          </p:nvPr>
        </p:nvSpPr>
        <p:spPr>
          <a:xfrm>
            <a:off x="665165" y="1238250"/>
            <a:ext cx="7782000" cy="33909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List of 20 Attractions located in Singapore</a:t>
            </a:r>
            <a:endParaRPr/>
          </a:p>
          <a:p>
            <a:pPr marL="457200" lvl="0" indent="-381000" algn="l" rtl="0">
              <a:spcBef>
                <a:spcPts val="0"/>
              </a:spcBef>
              <a:spcAft>
                <a:spcPts val="0"/>
              </a:spcAft>
              <a:buSzPts val="2400"/>
              <a:buChar char="-"/>
            </a:pPr>
            <a:r>
              <a:rPr lang="en-GB"/>
              <a:t>10,136 Reviews Scraped from the total number of attractions</a:t>
            </a:r>
            <a:endParaRPr/>
          </a:p>
          <a:p>
            <a:pPr marL="457200" lvl="0" indent="-381000" algn="l" rtl="0">
              <a:spcBef>
                <a:spcPts val="0"/>
              </a:spcBef>
              <a:spcAft>
                <a:spcPts val="0"/>
              </a:spcAft>
              <a:buSzPts val="2400"/>
              <a:buChar char="-"/>
            </a:pPr>
            <a:r>
              <a:rPr lang="en-GB"/>
              <a:t>Number of pages of reviews ranges from 60 to 250.</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8"/>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List Of Questions (Attractions) </a:t>
            </a:r>
            <a:endParaRPr/>
          </a:p>
        </p:txBody>
      </p:sp>
      <p:sp>
        <p:nvSpPr>
          <p:cNvPr id="638" name="Google Shape;638;p98"/>
          <p:cNvSpPr txBox="1">
            <a:spLocks noGrp="1"/>
          </p:cNvSpPr>
          <p:nvPr>
            <p:ph type="body" idx="1"/>
          </p:nvPr>
        </p:nvSpPr>
        <p:spPr>
          <a:xfrm>
            <a:off x="665165" y="1238250"/>
            <a:ext cx="7782000" cy="33909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AutoNum type="arabicPeriod"/>
            </a:pPr>
            <a:r>
              <a:rPr lang="en-GB"/>
              <a:t>Which Attraction has the highest rating score in the year 2020?</a:t>
            </a:r>
            <a:endParaRPr/>
          </a:p>
          <a:p>
            <a:pPr marL="457200" lvl="0" indent="-381000" algn="l" rtl="0">
              <a:spcBef>
                <a:spcPts val="0"/>
              </a:spcBef>
              <a:spcAft>
                <a:spcPts val="0"/>
              </a:spcAft>
              <a:buSzPts val="2400"/>
              <a:buAutoNum type="arabicPeriod"/>
            </a:pPr>
            <a:r>
              <a:rPr lang="en-GB"/>
              <a:t>Does ticket price affect footfall for attractions?</a:t>
            </a:r>
            <a:endParaRPr/>
          </a:p>
          <a:p>
            <a:pPr marL="457200" lvl="0" indent="-381000" algn="l" rtl="0">
              <a:spcBef>
                <a:spcPts val="0"/>
              </a:spcBef>
              <a:spcAft>
                <a:spcPts val="0"/>
              </a:spcAft>
              <a:buSzPts val="2400"/>
              <a:buAutoNum type="arabicPeriod"/>
            </a:pPr>
            <a:r>
              <a:rPr lang="en-GB"/>
              <a:t>Has COVID19 affected Singapore’s attractions?</a:t>
            </a:r>
            <a:endParaRPr/>
          </a:p>
          <a:p>
            <a:pPr marL="457200" lvl="0" indent="-381000" algn="l" rtl="0">
              <a:spcBef>
                <a:spcPts val="0"/>
              </a:spcBef>
              <a:spcAft>
                <a:spcPts val="0"/>
              </a:spcAft>
              <a:buSzPts val="2400"/>
              <a:buAutoNum type="arabicPeriod"/>
            </a:pPr>
            <a:r>
              <a:rPr lang="en-GB"/>
              <a:t>Will a cluster of attractions have a higher ticket price?</a:t>
            </a:r>
            <a:endParaRPr/>
          </a:p>
          <a:p>
            <a:pPr marL="457200" lvl="0" indent="-381000" algn="l" rtl="0">
              <a:spcBef>
                <a:spcPts val="0"/>
              </a:spcBef>
              <a:spcAft>
                <a:spcPts val="0"/>
              </a:spcAft>
              <a:buSzPts val="2400"/>
              <a:buAutoNum type="arabicPeriod"/>
            </a:pPr>
            <a:r>
              <a:rPr lang="en-GB"/>
              <a:t>Does ticket price affect enjoyment among visitors?</a:t>
            </a:r>
            <a:endParaRPr/>
          </a:p>
          <a:p>
            <a:pPr marL="342900" lvl="0" indent="-190500" algn="l" rtl="0">
              <a:spcBef>
                <a:spcPts val="0"/>
              </a:spcBef>
              <a:spcAft>
                <a:spcPts val="0"/>
              </a:spcAft>
              <a:buClr>
                <a:schemeClr val="dk1"/>
              </a:buClr>
              <a:buSzPts val="24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99"/>
          <p:cNvPicPr preferRelativeResize="0"/>
          <p:nvPr/>
        </p:nvPicPr>
        <p:blipFill>
          <a:blip r:embed="rId3">
            <a:alphaModFix/>
          </a:blip>
          <a:stretch>
            <a:fillRect/>
          </a:stretch>
        </p:blipFill>
        <p:spPr>
          <a:xfrm>
            <a:off x="1262350" y="1215675"/>
            <a:ext cx="5734050" cy="3720150"/>
          </a:xfrm>
          <a:prstGeom prst="rect">
            <a:avLst/>
          </a:prstGeom>
          <a:noFill/>
          <a:ln>
            <a:noFill/>
          </a:ln>
        </p:spPr>
      </p:pic>
      <p:sp>
        <p:nvSpPr>
          <p:cNvPr id="644" name="Google Shape;644;p99"/>
          <p:cNvSpPr txBox="1"/>
          <p:nvPr/>
        </p:nvSpPr>
        <p:spPr>
          <a:xfrm>
            <a:off x="277475" y="145350"/>
            <a:ext cx="7479000" cy="9234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2400">
                <a:solidFill>
                  <a:schemeClr val="dk1"/>
                </a:solidFill>
                <a:latin typeface="Calibri"/>
                <a:ea typeface="Calibri"/>
                <a:cs typeface="Calibri"/>
                <a:sym typeface="Calibri"/>
              </a:rPr>
              <a:t>Which Attraction has the highest average rating in the year 2020?</a:t>
            </a: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6"/>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System Design</a:t>
            </a:r>
            <a:endParaRPr/>
          </a:p>
        </p:txBody>
      </p:sp>
      <p:sp>
        <p:nvSpPr>
          <p:cNvPr id="260" name="Google Shape;260;p46"/>
          <p:cNvSpPr txBox="1">
            <a:spLocks noGrp="1"/>
          </p:cNvSpPr>
          <p:nvPr>
            <p:ph type="body" idx="1"/>
          </p:nvPr>
        </p:nvSpPr>
        <p:spPr>
          <a:xfrm>
            <a:off x="665165" y="1238250"/>
            <a:ext cx="7782000" cy="3390900"/>
          </a:xfrm>
          <a:prstGeom prst="rect">
            <a:avLst/>
          </a:prstGeom>
          <a:noFill/>
          <a:ln>
            <a:noFill/>
          </a:ln>
        </p:spPr>
        <p:txBody>
          <a:bodyPr spcFirstLastPara="1" wrap="square" lIns="91425" tIns="45700" rIns="91425" bIns="45700" anchor="t" anchorCtr="0">
            <a:noAutofit/>
          </a:bodyPr>
          <a:lstStyle/>
          <a:p>
            <a:pPr marL="34290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p:txBody>
      </p:sp>
      <p:pic>
        <p:nvPicPr>
          <p:cNvPr id="261" name="Google Shape;261;p46"/>
          <p:cNvPicPr preferRelativeResize="0"/>
          <p:nvPr/>
        </p:nvPicPr>
        <p:blipFill>
          <a:blip r:embed="rId3">
            <a:alphaModFix/>
          </a:blip>
          <a:stretch>
            <a:fillRect/>
          </a:stretch>
        </p:blipFill>
        <p:spPr>
          <a:xfrm>
            <a:off x="1341650" y="1374250"/>
            <a:ext cx="6097751" cy="36025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100"/>
          <p:cNvPicPr preferRelativeResize="0"/>
          <p:nvPr/>
        </p:nvPicPr>
        <p:blipFill>
          <a:blip r:embed="rId3">
            <a:alphaModFix/>
          </a:blip>
          <a:stretch>
            <a:fillRect/>
          </a:stretch>
        </p:blipFill>
        <p:spPr>
          <a:xfrm>
            <a:off x="251075" y="991050"/>
            <a:ext cx="8166150" cy="3993950"/>
          </a:xfrm>
          <a:prstGeom prst="rect">
            <a:avLst/>
          </a:prstGeom>
          <a:noFill/>
          <a:ln>
            <a:noFill/>
          </a:ln>
        </p:spPr>
      </p:pic>
      <p:sp>
        <p:nvSpPr>
          <p:cNvPr id="650" name="Google Shape;650;p100"/>
          <p:cNvSpPr txBox="1"/>
          <p:nvPr/>
        </p:nvSpPr>
        <p:spPr>
          <a:xfrm>
            <a:off x="938175" y="67650"/>
            <a:ext cx="6171000" cy="9234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2400">
                <a:solidFill>
                  <a:schemeClr val="dk1"/>
                </a:solidFill>
                <a:latin typeface="Calibri"/>
                <a:ea typeface="Calibri"/>
                <a:cs typeface="Calibri"/>
                <a:sym typeface="Calibri"/>
              </a:rPr>
              <a:t>Does ticket price affect footfall for attractions?</a:t>
            </a:r>
            <a:endParaRPr sz="24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101"/>
          <p:cNvPicPr preferRelativeResize="0"/>
          <p:nvPr/>
        </p:nvPicPr>
        <p:blipFill>
          <a:blip r:embed="rId3">
            <a:alphaModFix/>
          </a:blip>
          <a:stretch>
            <a:fillRect/>
          </a:stretch>
        </p:blipFill>
        <p:spPr>
          <a:xfrm>
            <a:off x="1420925" y="1222725"/>
            <a:ext cx="5734050" cy="3581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102"/>
          <p:cNvPicPr preferRelativeResize="0"/>
          <p:nvPr/>
        </p:nvPicPr>
        <p:blipFill>
          <a:blip r:embed="rId3">
            <a:alphaModFix/>
          </a:blip>
          <a:stretch>
            <a:fillRect/>
          </a:stretch>
        </p:blipFill>
        <p:spPr>
          <a:xfrm>
            <a:off x="1579500" y="1413900"/>
            <a:ext cx="5291724" cy="33237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103"/>
          <p:cNvPicPr preferRelativeResize="0"/>
          <p:nvPr/>
        </p:nvPicPr>
        <p:blipFill>
          <a:blip r:embed="rId3">
            <a:alphaModFix/>
          </a:blip>
          <a:stretch>
            <a:fillRect/>
          </a:stretch>
        </p:blipFill>
        <p:spPr>
          <a:xfrm>
            <a:off x="1460575" y="1361025"/>
            <a:ext cx="5734050" cy="3676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104"/>
          <p:cNvPicPr preferRelativeResize="0"/>
          <p:nvPr/>
        </p:nvPicPr>
        <p:blipFill>
          <a:blip r:embed="rId3">
            <a:alphaModFix/>
          </a:blip>
          <a:stretch>
            <a:fillRect/>
          </a:stretch>
        </p:blipFill>
        <p:spPr>
          <a:xfrm>
            <a:off x="1494225" y="1225225"/>
            <a:ext cx="6155550" cy="2693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Project Schedule (Week 1-3) </a:t>
            </a:r>
            <a:endParaRPr/>
          </a:p>
        </p:txBody>
      </p:sp>
      <p:pic>
        <p:nvPicPr>
          <p:cNvPr id="267" name="Google Shape;267;p47"/>
          <p:cNvPicPr preferRelativeResize="0"/>
          <p:nvPr/>
        </p:nvPicPr>
        <p:blipFill rotWithShape="1">
          <a:blip r:embed="rId3">
            <a:alphaModFix/>
          </a:blip>
          <a:srcRect l="1700" t="33457" r="48146" b="20971"/>
          <a:stretch/>
        </p:blipFill>
        <p:spPr>
          <a:xfrm>
            <a:off x="665600" y="1229175"/>
            <a:ext cx="7652899" cy="3774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8"/>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Project Schedule (Week 4-5) </a:t>
            </a:r>
            <a:endParaRPr/>
          </a:p>
        </p:txBody>
      </p:sp>
      <p:pic>
        <p:nvPicPr>
          <p:cNvPr id="273" name="Google Shape;273;p48"/>
          <p:cNvPicPr preferRelativeResize="0"/>
          <p:nvPr/>
        </p:nvPicPr>
        <p:blipFill rotWithShape="1">
          <a:blip r:embed="rId3">
            <a:alphaModFix/>
          </a:blip>
          <a:srcRect l="1859" t="43629" r="48147" b="24099"/>
          <a:stretch/>
        </p:blipFill>
        <p:spPr>
          <a:xfrm>
            <a:off x="694400" y="1608675"/>
            <a:ext cx="7723800" cy="2804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9"/>
          <p:cNvSpPr txBox="1">
            <a:spLocks noGrp="1"/>
          </p:cNvSpPr>
          <p:nvPr>
            <p:ph type="title"/>
          </p:nvPr>
        </p:nvSpPr>
        <p:spPr>
          <a:xfrm>
            <a:off x="665610" y="670017"/>
            <a:ext cx="7781400" cy="453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Project Schedule (Week 6-7) </a:t>
            </a:r>
            <a:endParaRPr/>
          </a:p>
        </p:txBody>
      </p:sp>
      <p:pic>
        <p:nvPicPr>
          <p:cNvPr id="279" name="Google Shape;279;p49"/>
          <p:cNvPicPr preferRelativeResize="0"/>
          <p:nvPr/>
        </p:nvPicPr>
        <p:blipFill rotWithShape="1">
          <a:blip r:embed="rId3">
            <a:alphaModFix/>
          </a:blip>
          <a:srcRect l="5223" t="44283" r="48790" b="21534"/>
          <a:stretch/>
        </p:blipFill>
        <p:spPr>
          <a:xfrm>
            <a:off x="665600" y="1381400"/>
            <a:ext cx="7781400" cy="325355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2544</Words>
  <Application>Microsoft Office PowerPoint</Application>
  <PresentationFormat>On-screen Show (16:9)</PresentationFormat>
  <Paragraphs>255</Paragraphs>
  <Slides>64</Slides>
  <Notes>64</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64</vt:i4>
      </vt:variant>
    </vt:vector>
  </HeadingPairs>
  <TitlesOfParts>
    <vt:vector size="70" baseType="lpstr">
      <vt:lpstr>Arial</vt:lpstr>
      <vt:lpstr>Calibri</vt:lpstr>
      <vt:lpstr>Verdana</vt:lpstr>
      <vt:lpstr>Simple Light</vt:lpstr>
      <vt:lpstr>Office Theme</vt:lpstr>
      <vt:lpstr>3_Office Theme</vt:lpstr>
      <vt:lpstr>C300 Final-Year Evaluation </vt:lpstr>
      <vt:lpstr>Agenda</vt:lpstr>
      <vt:lpstr>Introduction</vt:lpstr>
      <vt:lpstr>Project Specification</vt:lpstr>
      <vt:lpstr>Business Analysis</vt:lpstr>
      <vt:lpstr>System Design</vt:lpstr>
      <vt:lpstr>Project Schedule (Week 1-3) </vt:lpstr>
      <vt:lpstr>Project Schedule (Week 4-5) </vt:lpstr>
      <vt:lpstr>Project Schedule (Week 6-7) </vt:lpstr>
      <vt:lpstr>Project Schedule (Week 8-13) </vt:lpstr>
      <vt:lpstr>Records of Team Meetings with Supervisor</vt:lpstr>
      <vt:lpstr>Comparison of Data Scraping Tools</vt:lpstr>
      <vt:lpstr>Comparison of Data Scraping Tools</vt:lpstr>
      <vt:lpstr>Comparison of Data Scraping Tools</vt:lpstr>
      <vt:lpstr>Comparison of Data Scraping Tools</vt:lpstr>
      <vt:lpstr>Why did we chose Data Miner Pro ?</vt:lpstr>
      <vt:lpstr>Data Scraping Demo </vt:lpstr>
      <vt:lpstr>Data Scraping Demo</vt:lpstr>
      <vt:lpstr>Data Scraping Demo</vt:lpstr>
      <vt:lpstr>Data Scraping Demo</vt:lpstr>
      <vt:lpstr>Data Scraping Demo</vt:lpstr>
      <vt:lpstr>Data Scraping Demo</vt:lpstr>
      <vt:lpstr>Data Scraping Demo</vt:lpstr>
      <vt:lpstr>Data Scraping Demo</vt:lpstr>
      <vt:lpstr>Data Cleansing </vt:lpstr>
      <vt:lpstr>Data Cleansing </vt:lpstr>
      <vt:lpstr>Transportation Data Set (Galvin)</vt:lpstr>
      <vt:lpstr>List Of Questions (Transportation) </vt:lpstr>
      <vt:lpstr>PowerPoint Presentation</vt:lpstr>
      <vt:lpstr>PowerPoint Presentation</vt:lpstr>
      <vt:lpstr>PowerPoint Presentation</vt:lpstr>
      <vt:lpstr>PowerPoint Presentation</vt:lpstr>
      <vt:lpstr>PowerPoint Presentation</vt:lpstr>
      <vt:lpstr>Shopping Malls Data Set (Jolene)</vt:lpstr>
      <vt:lpstr>List Of Questions (Shopping Malls)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Hotel Data Set (Tian Gan)</vt:lpstr>
      <vt:lpstr>Data explanation</vt:lpstr>
      <vt:lpstr>Data explanation (continuation)</vt:lpstr>
      <vt:lpstr>List Of Questions (Hotels) </vt:lpstr>
      <vt:lpstr>What Hotel should we pick for the Category of Trip Type that I am going?</vt:lpstr>
      <vt:lpstr>What are the recent comments of the Hotel that was chosen?</vt:lpstr>
      <vt:lpstr>Which hotels are recommended?</vt:lpstr>
      <vt:lpstr>What hotel should we go to for a cheap Staycation?</vt:lpstr>
      <vt:lpstr>Which hotel should I choose if I wanted to go the best attraction in Singapore?</vt:lpstr>
      <vt:lpstr>Does the number of visitors affect the rating of the Trip Type?</vt:lpstr>
      <vt:lpstr>Attractions Data Set (Syukry)</vt:lpstr>
      <vt:lpstr>List Of Questions (Attractions)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C300 Final-Year Evaluation </dc:title>
  <dc:creator>CHUA KAI ZHEN JOLENE</dc:creator>
  <cp:lastModifiedBy>CHUA KAI ZHEN JOLENE</cp:lastModifiedBy>
  <cp:revision>1</cp:revision>
  <dcterms:modified xsi:type="dcterms:W3CDTF">2021-02-02T07:21:38Z</dcterms:modified>
</cp:coreProperties>
</file>